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6" r:id="rId2"/>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nton" pitchFamily="2"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Impact" panose="020B0806030902050204" pitchFamily="34" charset="0"/>
      <p:regular r:id="rId16"/>
    </p:embeddedFont>
    <p:embeddedFont>
      <p:font typeface="Poppins" panose="00000500000000000000" pitchFamily="2" charset="0"/>
      <p:regular r:id="rId17"/>
    </p:embeddedFont>
    <p:embeddedFont>
      <p:font typeface="Poppins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9EBBD5-EB48-4D67-BC9C-0B2D7519A324}" v="59" dt="2025-05-09T17:41:55.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1.png"/><Relationship Id="rId3" Type="http://schemas.openxmlformats.org/officeDocument/2006/relationships/image" Target="../media/image6.svg"/><Relationship Id="rId7" Type="http://schemas.openxmlformats.org/officeDocument/2006/relationships/image" Target="../media/image36.png"/><Relationship Id="rId12"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3.png"/><Relationship Id="rId5" Type="http://schemas.openxmlformats.org/officeDocument/2006/relationships/image" Target="../media/image15.png"/><Relationship Id="rId15" Type="http://schemas.openxmlformats.org/officeDocument/2006/relationships/image" Target="../media/image38.png"/><Relationship Id="rId10" Type="http://schemas.openxmlformats.org/officeDocument/2006/relationships/image" Target="../media/image34.svg"/><Relationship Id="rId4" Type="http://schemas.openxmlformats.org/officeDocument/2006/relationships/image" Target="../media/image35.png"/><Relationship Id="rId9" Type="http://schemas.openxmlformats.org/officeDocument/2006/relationships/image" Target="../media/image33.png"/><Relationship Id="rId1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6.svg"/><Relationship Id="rId7" Type="http://schemas.openxmlformats.org/officeDocument/2006/relationships/image" Target="../media/image13.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image" Target="../media/image24.sv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0.svg"/><Relationship Id="rId18" Type="http://schemas.openxmlformats.org/officeDocument/2006/relationships/image" Target="../media/image14.svg"/><Relationship Id="rId26" Type="http://schemas.openxmlformats.org/officeDocument/2006/relationships/image" Target="../media/image16.svg"/><Relationship Id="rId3" Type="http://schemas.openxmlformats.org/officeDocument/2006/relationships/image" Target="../media/image6.svg"/><Relationship Id="rId21" Type="http://schemas.openxmlformats.org/officeDocument/2006/relationships/image" Target="../media/image29.png"/><Relationship Id="rId7" Type="http://schemas.openxmlformats.org/officeDocument/2006/relationships/image" Target="../media/image24.svg"/><Relationship Id="rId12" Type="http://schemas.openxmlformats.org/officeDocument/2006/relationships/image" Target="../media/image19.png"/><Relationship Id="rId17" Type="http://schemas.openxmlformats.org/officeDocument/2006/relationships/image" Target="../media/image13.png"/><Relationship Id="rId25"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12.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8.svg"/><Relationship Id="rId24" Type="http://schemas.openxmlformats.org/officeDocument/2006/relationships/image" Target="../media/image32.svg"/><Relationship Id="rId5" Type="http://schemas.openxmlformats.org/officeDocument/2006/relationships/image" Target="../media/image22.svg"/><Relationship Id="rId15" Type="http://schemas.openxmlformats.org/officeDocument/2006/relationships/image" Target="../media/image11.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10.png"/><Relationship Id="rId22"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6.svg"/><Relationship Id="rId21" Type="http://schemas.openxmlformats.org/officeDocument/2006/relationships/image" Target="../media/image16.svg"/><Relationship Id="rId7" Type="http://schemas.openxmlformats.org/officeDocument/2006/relationships/image" Target="../media/image30.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5.png"/><Relationship Id="rId16" Type="http://schemas.openxmlformats.org/officeDocument/2006/relationships/image" Target="../media/image23.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8.svg"/><Relationship Id="rId5" Type="http://schemas.openxmlformats.org/officeDocument/2006/relationships/image" Target="../media/image28.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A772-4B8F-819F-6631-B513ACBC75C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76106DA-2D34-0862-8683-5D27A4F02B3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52034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185371" y="1141680"/>
            <a:ext cx="9559204"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TYPES OF NETWORK</a:t>
            </a:r>
          </a:p>
        </p:txBody>
      </p:sp>
      <p:sp>
        <p:nvSpPr>
          <p:cNvPr id="3" name="Freeform 3"/>
          <p:cNvSpPr/>
          <p:nvPr/>
        </p:nvSpPr>
        <p:spPr>
          <a:xfrm>
            <a:off x="4543425" y="-2904189"/>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786653" y="4232474"/>
            <a:ext cx="4496503" cy="3822028"/>
          </a:xfrm>
          <a:custGeom>
            <a:avLst/>
            <a:gdLst/>
            <a:ahLst/>
            <a:cxnLst/>
            <a:rect l="l" t="t" r="r" b="b"/>
            <a:pathLst>
              <a:path w="4496503" h="3822028">
                <a:moveTo>
                  <a:pt x="0" y="0"/>
                </a:moveTo>
                <a:lnTo>
                  <a:pt x="4496503" y="0"/>
                </a:lnTo>
                <a:lnTo>
                  <a:pt x="4496503" y="3822028"/>
                </a:lnTo>
                <a:lnTo>
                  <a:pt x="0" y="3822028"/>
                </a:lnTo>
                <a:lnTo>
                  <a:pt x="0" y="0"/>
                </a:lnTo>
                <a:close/>
              </a:path>
            </a:pathLst>
          </a:custGeom>
          <a:blipFill>
            <a:blip r:embed="rId4"/>
            <a:stretch>
              <a:fillRect/>
            </a:stretch>
          </a:blipFill>
        </p:spPr>
      </p:sp>
      <p:sp>
        <p:nvSpPr>
          <p:cNvPr id="5" name="Freeform 5"/>
          <p:cNvSpPr/>
          <p:nvPr/>
        </p:nvSpPr>
        <p:spPr>
          <a:xfrm>
            <a:off x="10465957" y="4962049"/>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445458" y="7037363"/>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934559" y="4962049"/>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654402" y="5025320"/>
            <a:ext cx="1271641" cy="1271641"/>
          </a:xfrm>
          <a:custGeom>
            <a:avLst/>
            <a:gdLst/>
            <a:ahLst/>
            <a:cxnLst/>
            <a:rect l="l" t="t" r="r" b="b"/>
            <a:pathLst>
              <a:path w="1271641" h="1271641">
                <a:moveTo>
                  <a:pt x="0" y="0"/>
                </a:moveTo>
                <a:lnTo>
                  <a:pt x="1271641" y="0"/>
                </a:lnTo>
                <a:lnTo>
                  <a:pt x="1271641" y="1271641"/>
                </a:lnTo>
                <a:lnTo>
                  <a:pt x="0" y="1271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AutoShape 9"/>
          <p:cNvSpPr/>
          <p:nvPr/>
        </p:nvSpPr>
        <p:spPr>
          <a:xfrm>
            <a:off x="12155485" y="5661141"/>
            <a:ext cx="1498917" cy="0"/>
          </a:xfrm>
          <a:prstGeom prst="line">
            <a:avLst/>
          </a:prstGeom>
          <a:ln w="38100" cap="flat">
            <a:solidFill>
              <a:srgbClr val="FFFFFF"/>
            </a:solidFill>
            <a:prstDash val="sysDash"/>
            <a:headEnd type="none" w="sm" len="sm"/>
            <a:tailEnd type="none" w="sm" len="sm"/>
          </a:ln>
        </p:spPr>
      </p:sp>
      <p:sp>
        <p:nvSpPr>
          <p:cNvPr id="10" name="AutoShape 10"/>
          <p:cNvSpPr/>
          <p:nvPr/>
        </p:nvSpPr>
        <p:spPr>
          <a:xfrm>
            <a:off x="14290223" y="6296961"/>
            <a:ext cx="0" cy="740402"/>
          </a:xfrm>
          <a:prstGeom prst="line">
            <a:avLst/>
          </a:prstGeom>
          <a:ln w="38100" cap="flat">
            <a:solidFill>
              <a:srgbClr val="FFFFFF"/>
            </a:solidFill>
            <a:prstDash val="sysDash"/>
            <a:headEnd type="none" w="sm" len="sm"/>
            <a:tailEnd type="none" w="sm" len="sm"/>
          </a:ln>
        </p:spPr>
      </p:sp>
      <p:sp>
        <p:nvSpPr>
          <p:cNvPr id="11" name="AutoShape 11"/>
          <p:cNvSpPr/>
          <p:nvPr/>
        </p:nvSpPr>
        <p:spPr>
          <a:xfrm>
            <a:off x="14926043" y="5661141"/>
            <a:ext cx="1008516" cy="0"/>
          </a:xfrm>
          <a:prstGeom prst="line">
            <a:avLst/>
          </a:prstGeom>
          <a:ln w="38100" cap="flat">
            <a:solidFill>
              <a:srgbClr val="FFFFFF"/>
            </a:solidFill>
            <a:prstDash val="sysDash"/>
            <a:headEnd type="none" w="sm" len="sm"/>
            <a:tailEnd type="none" w="sm" len="sm"/>
          </a:ln>
        </p:spPr>
      </p:sp>
      <p:sp>
        <p:nvSpPr>
          <p:cNvPr id="12" name="Freeform 12"/>
          <p:cNvSpPr/>
          <p:nvPr/>
        </p:nvSpPr>
        <p:spPr>
          <a:xfrm>
            <a:off x="786653" y="9111821"/>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2430233" y="9111821"/>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6572466" y="9111821"/>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71115" y="9168699"/>
            <a:ext cx="5857767" cy="1118301"/>
          </a:xfrm>
          <a:custGeom>
            <a:avLst/>
            <a:gdLst/>
            <a:ahLst/>
            <a:cxnLst/>
            <a:rect l="l" t="t" r="r" b="b"/>
            <a:pathLst>
              <a:path w="5857767" h="1118301">
                <a:moveTo>
                  <a:pt x="0" y="0"/>
                </a:moveTo>
                <a:lnTo>
                  <a:pt x="5857768" y="0"/>
                </a:lnTo>
                <a:lnTo>
                  <a:pt x="5857768" y="1118301"/>
                </a:lnTo>
                <a:lnTo>
                  <a:pt x="0" y="111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4">
            <a:extLst>
              <a:ext uri="{FF2B5EF4-FFF2-40B4-BE49-F238E27FC236}">
                <a16:creationId xmlns:a16="http://schemas.microsoft.com/office/drawing/2014/main" id="{F958543A-11B7-93AD-726E-EB2716327A59}"/>
              </a:ext>
            </a:extLst>
          </p:cNvPr>
          <p:cNvSpPr txBox="1"/>
          <p:nvPr/>
        </p:nvSpPr>
        <p:spPr>
          <a:xfrm>
            <a:off x="29718000" y="767640"/>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WHAT IS IP</a:t>
            </a:r>
          </a:p>
        </p:txBody>
      </p:sp>
      <p:sp>
        <p:nvSpPr>
          <p:cNvPr id="17" name="TextBox 5">
            <a:extLst>
              <a:ext uri="{FF2B5EF4-FFF2-40B4-BE49-F238E27FC236}">
                <a16:creationId xmlns:a16="http://schemas.microsoft.com/office/drawing/2014/main" id="{2B814576-D012-F3FE-F7D0-3CFC5B42A260}"/>
              </a:ext>
            </a:extLst>
          </p:cNvPr>
          <p:cNvSpPr txBox="1"/>
          <p:nvPr/>
        </p:nvSpPr>
        <p:spPr>
          <a:xfrm>
            <a:off x="28243606" y="2750186"/>
            <a:ext cx="16230600" cy="1434639"/>
          </a:xfrm>
          <a:prstGeom prst="rect">
            <a:avLst/>
          </a:prstGeom>
        </p:spPr>
        <p:txBody>
          <a:bodyPr lIns="0" tIns="0" rIns="0" bIns="0" rtlCol="0" anchor="t">
            <a:spAutoFit/>
          </a:bodyPr>
          <a:lstStyle/>
          <a:p>
            <a:pPr algn="ctr">
              <a:lnSpc>
                <a:spcPts val="3875"/>
              </a:lnSpc>
              <a:spcBef>
                <a:spcPct val="0"/>
              </a:spcBef>
            </a:pPr>
            <a:r>
              <a:rPr lang="en-US" sz="2768" dirty="0">
                <a:solidFill>
                  <a:srgbClr val="FFFFFF"/>
                </a:solidFill>
                <a:latin typeface="Canva Sans"/>
                <a:ea typeface="Canva Sans"/>
                <a:cs typeface="Canva Sans"/>
                <a:sym typeface="Canva Sans"/>
              </a:rPr>
              <a:t>An IP address (Internet Protocol address) is a unique identifier assigned to each device connected to a network (like the internet). It helps in locating and identifying devices, allowing them to communicate with each other.</a:t>
            </a:r>
          </a:p>
        </p:txBody>
      </p:sp>
      <p:sp>
        <p:nvSpPr>
          <p:cNvPr id="18" name="TextBox 6">
            <a:extLst>
              <a:ext uri="{FF2B5EF4-FFF2-40B4-BE49-F238E27FC236}">
                <a16:creationId xmlns:a16="http://schemas.microsoft.com/office/drawing/2014/main" id="{00F5DDD9-8DB6-F02E-B442-A32A274B7190}"/>
              </a:ext>
            </a:extLst>
          </p:cNvPr>
          <p:cNvSpPr txBox="1"/>
          <p:nvPr/>
        </p:nvSpPr>
        <p:spPr>
          <a:xfrm>
            <a:off x="30784800" y="4556830"/>
            <a:ext cx="16734625" cy="5883235"/>
          </a:xfrm>
          <a:prstGeom prst="rect">
            <a:avLst/>
          </a:prstGeom>
        </p:spPr>
        <p:txBody>
          <a:bodyPr lIns="0" tIns="0" rIns="0" bIns="0" rtlCol="0" anchor="t">
            <a:spAutoFit/>
          </a:bodyPr>
          <a:lstStyle/>
          <a:p>
            <a:pPr algn="l">
              <a:lnSpc>
                <a:spcPts val="4132"/>
              </a:lnSpc>
            </a:pPr>
            <a:r>
              <a:rPr lang="en-US" sz="2951" dirty="0">
                <a:solidFill>
                  <a:srgbClr val="FFFFFF"/>
                </a:solidFill>
                <a:latin typeface="Canva Sans"/>
                <a:ea typeface="Canva Sans"/>
                <a:cs typeface="Canva Sans"/>
                <a:sym typeface="Canva Sans"/>
              </a:rPr>
              <a:t>Types of IPs</a:t>
            </a:r>
          </a:p>
          <a:p>
            <a:pPr marL="550887" lvl="1" indent="-275443" algn="l">
              <a:lnSpc>
                <a:spcPts val="3572"/>
              </a:lnSpc>
              <a:buAutoNum type="arabicPeriod"/>
            </a:pPr>
            <a:r>
              <a:rPr lang="en-US" sz="2551" dirty="0">
                <a:solidFill>
                  <a:srgbClr val="FFFFFF"/>
                </a:solidFill>
                <a:latin typeface="Canva Sans"/>
                <a:ea typeface="Canva Sans"/>
                <a:cs typeface="Canva Sans"/>
                <a:sym typeface="Canva Sans"/>
              </a:rPr>
              <a:t> IP V4 - format: 32-bit address, written as four octets (e.g., 192.168.1.1).</a:t>
            </a:r>
          </a:p>
          <a:p>
            <a:pPr algn="l">
              <a:lnSpc>
                <a:spcPts val="3572"/>
              </a:lnSpc>
            </a:pPr>
            <a:r>
              <a:rPr lang="en-US" sz="2551" dirty="0">
                <a:solidFill>
                  <a:srgbClr val="FFFFFF"/>
                </a:solidFill>
                <a:latin typeface="Canva Sans"/>
                <a:ea typeface="Canva Sans"/>
                <a:cs typeface="Canva Sans"/>
                <a:sym typeface="Canva Sans"/>
              </a:rPr>
              <a:t>                      Range: From 0.0.0.0 to 255.255.255.255.</a:t>
            </a:r>
          </a:p>
          <a:p>
            <a:pPr algn="l">
              <a:lnSpc>
                <a:spcPts val="3572"/>
              </a:lnSpc>
            </a:pPr>
            <a:r>
              <a:rPr lang="en-US" sz="2551" dirty="0">
                <a:solidFill>
                  <a:srgbClr val="FFFFFF"/>
                </a:solidFill>
                <a:latin typeface="Canva Sans"/>
                <a:ea typeface="Canva Sans"/>
                <a:cs typeface="Canva Sans"/>
                <a:sym typeface="Canva Sans"/>
              </a:rPr>
              <a:t>                      Total Addresses: Approximately 4.3 billion unique addresses.</a:t>
            </a:r>
          </a:p>
          <a:p>
            <a:pPr algn="l">
              <a:lnSpc>
                <a:spcPts val="3572"/>
              </a:lnSpc>
            </a:pPr>
            <a:r>
              <a:rPr lang="en-US" sz="2551" dirty="0">
                <a:solidFill>
                  <a:srgbClr val="FFFFFF"/>
                </a:solidFill>
                <a:latin typeface="Canva Sans"/>
                <a:ea typeface="Canva Sans"/>
                <a:cs typeface="Canva Sans"/>
                <a:sym typeface="Canva Sans"/>
              </a:rPr>
              <a:t>                      Usage: Most commonly used in most networks today but is running out due to the increasing                                                                                                                                       </a:t>
            </a:r>
          </a:p>
          <a:p>
            <a:pPr algn="l">
              <a:lnSpc>
                <a:spcPts val="3572"/>
              </a:lnSpc>
            </a:pPr>
            <a:endParaRPr lang="en-US" sz="2551" dirty="0">
              <a:solidFill>
                <a:srgbClr val="FFFFFF"/>
              </a:solidFill>
              <a:latin typeface="Canva Sans"/>
              <a:ea typeface="Canva Sans"/>
              <a:cs typeface="Canva Sans"/>
              <a:sym typeface="Canva Sans"/>
            </a:endParaRP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2. IP V6 - Format: 128-bit address, written as eight groups of four hexadecimal digits .</a:t>
            </a:r>
          </a:p>
          <a:p>
            <a:pPr algn="l">
              <a:lnSpc>
                <a:spcPts val="3572"/>
              </a:lnSpc>
            </a:pPr>
            <a:r>
              <a:rPr lang="en-US" sz="2551" dirty="0">
                <a:solidFill>
                  <a:srgbClr val="FFFFFF"/>
                </a:solidFill>
                <a:latin typeface="Canva Sans"/>
                <a:ea typeface="Canva Sans"/>
                <a:cs typeface="Canva Sans"/>
                <a:sym typeface="Canva Sans"/>
              </a:rPr>
              <a:t>                          Range: A much larger address space than IPv4.</a:t>
            </a: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Total Addresses: Approximately 340 undecillion (3.4×10^38) addresses, ensuring a virtually                                                                               |                  unlimited number of devices.</a:t>
            </a: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Usage: Designed to replace IPv4 and address the limitations of IPv4, especially as the number   |                   connected devices grows.</a:t>
            </a:r>
          </a:p>
          <a:p>
            <a:pPr algn="l">
              <a:lnSpc>
                <a:spcPts val="3572"/>
              </a:lnSpc>
              <a:spcBef>
                <a:spcPct val="0"/>
              </a:spcBef>
            </a:pPr>
            <a:endParaRPr lang="en-US" sz="2551" dirty="0">
              <a:solidFill>
                <a:srgbClr val="FFFFFF"/>
              </a:solidFill>
              <a:latin typeface="Canva Sans"/>
              <a:ea typeface="Canva Sans"/>
              <a:cs typeface="Canva Sans"/>
              <a:sym typeface="Canva Sans"/>
            </a:endParaRPr>
          </a:p>
        </p:txBody>
      </p:sp>
      <p:sp>
        <p:nvSpPr>
          <p:cNvPr id="19" name="Freeform 3">
            <a:extLst>
              <a:ext uri="{FF2B5EF4-FFF2-40B4-BE49-F238E27FC236}">
                <a16:creationId xmlns:a16="http://schemas.microsoft.com/office/drawing/2014/main" id="{CFA2D2A3-F591-5173-5302-01D627F4AD05}"/>
              </a:ext>
            </a:extLst>
          </p:cNvPr>
          <p:cNvSpPr/>
          <p:nvPr/>
        </p:nvSpPr>
        <p:spPr>
          <a:xfrm rot="2578375">
            <a:off x="13871133" y="-6204698"/>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4">
            <a:extLst>
              <a:ext uri="{FF2B5EF4-FFF2-40B4-BE49-F238E27FC236}">
                <a16:creationId xmlns:a16="http://schemas.microsoft.com/office/drawing/2014/main" id="{002DC6F4-6A0C-08CC-0120-2664815B20D4}"/>
              </a:ext>
            </a:extLst>
          </p:cNvPr>
          <p:cNvSpPr txBox="1"/>
          <p:nvPr/>
        </p:nvSpPr>
        <p:spPr>
          <a:xfrm>
            <a:off x="1715040" y="10499160"/>
            <a:ext cx="14319257" cy="2548236"/>
          </a:xfrm>
          <a:prstGeom prst="rect">
            <a:avLst/>
          </a:prstGeom>
        </p:spPr>
        <p:txBody>
          <a:bodyPr lIns="0" tIns="0" rIns="0" bIns="0" rtlCol="0" anchor="t">
            <a:spAutoFit/>
          </a:bodyPr>
          <a:lstStyle/>
          <a:p>
            <a:pPr algn="ctr">
              <a:lnSpc>
                <a:spcPts val="20851"/>
              </a:lnSpc>
            </a:pPr>
            <a:r>
              <a:rPr lang="en-US" sz="14893" dirty="0">
                <a:solidFill>
                  <a:srgbClr val="FFFFFF"/>
                </a:solidFill>
                <a:latin typeface="Anton"/>
                <a:ea typeface="Anton"/>
                <a:cs typeface="Anton"/>
                <a:sym typeface="Anton"/>
              </a:rPr>
              <a:t>THANK YOU</a:t>
            </a:r>
          </a:p>
        </p:txBody>
      </p:sp>
      <p:sp>
        <p:nvSpPr>
          <p:cNvPr id="21" name="Freeform 5">
            <a:extLst>
              <a:ext uri="{FF2B5EF4-FFF2-40B4-BE49-F238E27FC236}">
                <a16:creationId xmlns:a16="http://schemas.microsoft.com/office/drawing/2014/main" id="{A15DB953-792B-5B55-EED2-E13EC8817149}"/>
              </a:ext>
            </a:extLst>
          </p:cNvPr>
          <p:cNvSpPr/>
          <p:nvPr/>
        </p:nvSpPr>
        <p:spPr>
          <a:xfrm rot="1366517">
            <a:off x="-9120530" y="5122305"/>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6">
            <a:extLst>
              <a:ext uri="{FF2B5EF4-FFF2-40B4-BE49-F238E27FC236}">
                <a16:creationId xmlns:a16="http://schemas.microsoft.com/office/drawing/2014/main" id="{9DBB7CD7-7093-0820-BF2B-14D558C5A856}"/>
              </a:ext>
            </a:extLst>
          </p:cNvPr>
          <p:cNvSpPr/>
          <p:nvPr/>
        </p:nvSpPr>
        <p:spPr>
          <a:xfrm>
            <a:off x="-7560466" y="-410804"/>
            <a:ext cx="2193209" cy="2193209"/>
          </a:xfrm>
          <a:custGeom>
            <a:avLst/>
            <a:gdLst/>
            <a:ahLst/>
            <a:cxnLst/>
            <a:rect l="l" t="t" r="r" b="b"/>
            <a:pathLst>
              <a:path w="2193209" h="2193209">
                <a:moveTo>
                  <a:pt x="0" y="0"/>
                </a:moveTo>
                <a:lnTo>
                  <a:pt x="2193209" y="0"/>
                </a:lnTo>
                <a:lnTo>
                  <a:pt x="2193209" y="2193208"/>
                </a:lnTo>
                <a:lnTo>
                  <a:pt x="0" y="2193208"/>
                </a:lnTo>
                <a:lnTo>
                  <a:pt x="0" y="0"/>
                </a:lnTo>
                <a:close/>
              </a:path>
            </a:pathLst>
          </a:custGeom>
          <a:blipFill>
            <a:blip r:embed="rId1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Freeform 5"/>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8837" y="-553679"/>
            <a:ext cx="2193209" cy="2193209"/>
          </a:xfrm>
          <a:custGeom>
            <a:avLst/>
            <a:gdLst/>
            <a:ahLst/>
            <a:cxnLst/>
            <a:rect l="l" t="t" r="r" b="b"/>
            <a:pathLst>
              <a:path w="2193209" h="2193209">
                <a:moveTo>
                  <a:pt x="0" y="0"/>
                </a:moveTo>
                <a:lnTo>
                  <a:pt x="2193209" y="0"/>
                </a:lnTo>
                <a:lnTo>
                  <a:pt x="2193209" y="2193208"/>
                </a:lnTo>
                <a:lnTo>
                  <a:pt x="0" y="2193208"/>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984372" y="3962481"/>
            <a:ext cx="14319257" cy="2555403"/>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NETWORKING</a:t>
            </a:r>
          </a:p>
        </p:txBody>
      </p:sp>
      <p:sp>
        <p:nvSpPr>
          <p:cNvPr id="6" name="TextBox 6"/>
          <p:cNvSpPr txBox="1"/>
          <p:nvPr/>
        </p:nvSpPr>
        <p:spPr>
          <a:xfrm>
            <a:off x="6484950" y="6160443"/>
            <a:ext cx="5318100" cy="2400808"/>
          </a:xfrm>
          <a:prstGeom prst="rect">
            <a:avLst/>
          </a:prstGeom>
        </p:spPr>
        <p:txBody>
          <a:bodyPr lIns="0" tIns="0" rIns="0" bIns="0" rtlCol="0" anchor="t">
            <a:spAutoFit/>
          </a:bodyPr>
          <a:lstStyle/>
          <a:p>
            <a:pPr algn="ctr">
              <a:lnSpc>
                <a:spcPts val="4736"/>
              </a:lnSpc>
            </a:pPr>
            <a:r>
              <a:rPr lang="en-US" sz="3200" spc="742">
                <a:solidFill>
                  <a:srgbClr val="FFFFFF"/>
                </a:solidFill>
                <a:latin typeface="Poppins"/>
                <a:ea typeface="Poppins"/>
                <a:cs typeface="Poppins"/>
                <a:sym typeface="Poppins"/>
              </a:rPr>
              <a:t>BY ROYALHACKERST</a:t>
            </a:r>
          </a:p>
          <a:p>
            <a:pPr algn="ctr">
              <a:lnSpc>
                <a:spcPts val="4736"/>
              </a:lnSpc>
            </a:pPr>
            <a:r>
              <a:rPr lang="en-US" sz="3200" spc="742">
                <a:solidFill>
                  <a:srgbClr val="FFFFFF"/>
                </a:solidFill>
                <a:latin typeface="Poppins"/>
                <a:ea typeface="Poppins"/>
                <a:cs typeface="Poppins"/>
                <a:sym typeface="Poppins"/>
              </a:rPr>
              <a:t>&amp;</a:t>
            </a:r>
          </a:p>
          <a:p>
            <a:pPr algn="ctr">
              <a:lnSpc>
                <a:spcPts val="4736"/>
              </a:lnSpc>
            </a:pPr>
            <a:r>
              <a:rPr lang="en-US" sz="3200" spc="742">
                <a:solidFill>
                  <a:srgbClr val="FFFFFF"/>
                </a:solidFill>
                <a:latin typeface="Poppins"/>
                <a:ea typeface="Poppins"/>
                <a:cs typeface="Poppins"/>
                <a:sym typeface="Poppins"/>
              </a:rPr>
              <a:t>PARIS</a:t>
            </a:r>
          </a:p>
        </p:txBody>
      </p:sp>
      <p:sp>
        <p:nvSpPr>
          <p:cNvPr id="7" name="Freeform 2">
            <a:extLst>
              <a:ext uri="{FF2B5EF4-FFF2-40B4-BE49-F238E27FC236}">
                <a16:creationId xmlns:a16="http://schemas.microsoft.com/office/drawing/2014/main" id="{12FCA992-DD8D-0941-A3C6-421975D7709A}"/>
              </a:ext>
            </a:extLst>
          </p:cNvPr>
          <p:cNvSpPr/>
          <p:nvPr/>
        </p:nvSpPr>
        <p:spPr>
          <a:xfrm>
            <a:off x="-6130928" y="-598861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8" name="Freeform 3">
            <a:extLst>
              <a:ext uri="{FF2B5EF4-FFF2-40B4-BE49-F238E27FC236}">
                <a16:creationId xmlns:a16="http://schemas.microsoft.com/office/drawing/2014/main" id="{6104AD71-D9B2-0CA2-D7F1-5E721D6AAB61}"/>
              </a:ext>
            </a:extLst>
          </p:cNvPr>
          <p:cNvSpPr/>
          <p:nvPr/>
        </p:nvSpPr>
        <p:spPr>
          <a:xfrm flipH="1">
            <a:off x="18915232" y="3157488"/>
            <a:ext cx="4870720" cy="7306081"/>
          </a:xfrm>
          <a:custGeom>
            <a:avLst/>
            <a:gdLst/>
            <a:ahLst/>
            <a:cxnLst/>
            <a:rect l="l" t="t" r="r" b="b"/>
            <a:pathLst>
              <a:path w="4870720" h="7306081">
                <a:moveTo>
                  <a:pt x="4870721" y="0"/>
                </a:moveTo>
                <a:lnTo>
                  <a:pt x="0" y="0"/>
                </a:lnTo>
                <a:lnTo>
                  <a:pt x="0" y="7306081"/>
                </a:lnTo>
                <a:lnTo>
                  <a:pt x="4870721" y="7306081"/>
                </a:lnTo>
                <a:lnTo>
                  <a:pt x="4870721" y="0"/>
                </a:lnTo>
                <a:close/>
              </a:path>
            </a:pathLst>
          </a:custGeom>
          <a:blipFill>
            <a:blip r:embed="rId8"/>
            <a:stretch>
              <a:fillRect/>
            </a:stretch>
          </a:blipFill>
        </p:spPr>
      </p:sp>
      <p:sp>
        <p:nvSpPr>
          <p:cNvPr id="9" name="Freeform 5">
            <a:extLst>
              <a:ext uri="{FF2B5EF4-FFF2-40B4-BE49-F238E27FC236}">
                <a16:creationId xmlns:a16="http://schemas.microsoft.com/office/drawing/2014/main" id="{ACB133D7-9D6B-21C2-FD51-7058412A8B1F}"/>
              </a:ext>
            </a:extLst>
          </p:cNvPr>
          <p:cNvSpPr/>
          <p:nvPr/>
        </p:nvSpPr>
        <p:spPr>
          <a:xfrm>
            <a:off x="11037442" y="1142471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6">
            <a:extLst>
              <a:ext uri="{FF2B5EF4-FFF2-40B4-BE49-F238E27FC236}">
                <a16:creationId xmlns:a16="http://schemas.microsoft.com/office/drawing/2014/main" id="{E650484F-E70F-10FB-2300-E9ACED673338}"/>
              </a:ext>
            </a:extLst>
          </p:cNvPr>
          <p:cNvSpPr txBox="1"/>
          <p:nvPr/>
        </p:nvSpPr>
        <p:spPr>
          <a:xfrm>
            <a:off x="-4374419" y="130208"/>
            <a:ext cx="6640906" cy="1610541"/>
          </a:xfrm>
          <a:prstGeom prst="rect">
            <a:avLst/>
          </a:prstGeom>
        </p:spPr>
        <p:txBody>
          <a:bodyPr lIns="0" tIns="0" rIns="0" bIns="0" rtlCol="0" anchor="t">
            <a:spAutoFit/>
          </a:bodyPr>
          <a:lstStyle/>
          <a:p>
            <a:pPr algn="just">
              <a:lnSpc>
                <a:spcPts val="11000"/>
              </a:lnSpc>
            </a:pPr>
            <a:r>
              <a:rPr lang="en-US" sz="9734" dirty="0">
                <a:solidFill>
                  <a:srgbClr val="FFFFFF"/>
                </a:solidFill>
                <a:latin typeface="Impact"/>
                <a:ea typeface="Impact"/>
                <a:cs typeface="Impact"/>
                <a:sym typeface="Impact"/>
              </a:rPr>
              <a:t>INDEX</a:t>
            </a:r>
          </a:p>
        </p:txBody>
      </p:sp>
      <p:sp>
        <p:nvSpPr>
          <p:cNvPr id="11" name="TextBox 8">
            <a:extLst>
              <a:ext uri="{FF2B5EF4-FFF2-40B4-BE49-F238E27FC236}">
                <a16:creationId xmlns:a16="http://schemas.microsoft.com/office/drawing/2014/main" id="{31ECEEE8-0D1C-18BF-380E-342307C08764}"/>
              </a:ext>
            </a:extLst>
          </p:cNvPr>
          <p:cNvSpPr txBox="1"/>
          <p:nvPr/>
        </p:nvSpPr>
        <p:spPr>
          <a:xfrm>
            <a:off x="-22158294" y="2182834"/>
            <a:ext cx="4489419"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COMMUNICATIONS?</a:t>
            </a:r>
          </a:p>
        </p:txBody>
      </p:sp>
      <p:sp>
        <p:nvSpPr>
          <p:cNvPr id="12" name="TextBox 9">
            <a:extLst>
              <a:ext uri="{FF2B5EF4-FFF2-40B4-BE49-F238E27FC236}">
                <a16:creationId xmlns:a16="http://schemas.microsoft.com/office/drawing/2014/main" id="{7FA2E124-BB57-3C84-6B24-8476B9D2C972}"/>
              </a:ext>
            </a:extLst>
          </p:cNvPr>
          <p:cNvSpPr txBox="1"/>
          <p:nvPr/>
        </p:nvSpPr>
        <p:spPr>
          <a:xfrm>
            <a:off x="-21558469" y="5451161"/>
            <a:ext cx="3864610" cy="1434639"/>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TCP &amp; uses </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UDP &amp; uses</a:t>
            </a:r>
          </a:p>
          <a:p>
            <a:pPr algn="just">
              <a:lnSpc>
                <a:spcPts val="3875"/>
              </a:lnSpc>
            </a:pPr>
            <a:endParaRPr lang="en-US" sz="2768">
              <a:solidFill>
                <a:srgbClr val="FFFFFF"/>
              </a:solidFill>
              <a:latin typeface="Canva Sans"/>
              <a:ea typeface="Canva Sans"/>
              <a:cs typeface="Canva Sans"/>
              <a:sym typeface="Canva Sans"/>
            </a:endParaRPr>
          </a:p>
        </p:txBody>
      </p:sp>
      <p:sp>
        <p:nvSpPr>
          <p:cNvPr id="13" name="TextBox 10">
            <a:extLst>
              <a:ext uri="{FF2B5EF4-FFF2-40B4-BE49-F238E27FC236}">
                <a16:creationId xmlns:a16="http://schemas.microsoft.com/office/drawing/2014/main" id="{0D6727DC-80A2-0FED-D3E5-C9E209D76966}"/>
              </a:ext>
            </a:extLst>
          </p:cNvPr>
          <p:cNvSpPr txBox="1"/>
          <p:nvPr/>
        </p:nvSpPr>
        <p:spPr>
          <a:xfrm>
            <a:off x="-22158294" y="4705875"/>
            <a:ext cx="31548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TCP VS UDP</a:t>
            </a:r>
          </a:p>
        </p:txBody>
      </p:sp>
      <p:sp>
        <p:nvSpPr>
          <p:cNvPr id="14" name="TextBox 11">
            <a:extLst>
              <a:ext uri="{FF2B5EF4-FFF2-40B4-BE49-F238E27FC236}">
                <a16:creationId xmlns:a16="http://schemas.microsoft.com/office/drawing/2014/main" id="{39A8A8CA-8D74-05FD-F1A2-10C17FC60038}"/>
              </a:ext>
            </a:extLst>
          </p:cNvPr>
          <p:cNvSpPr txBox="1"/>
          <p:nvPr/>
        </p:nvSpPr>
        <p:spPr>
          <a:xfrm>
            <a:off x="-21613955" y="2742241"/>
            <a:ext cx="5877719"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How computers communicate?</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Internet</a:t>
            </a:r>
          </a:p>
        </p:txBody>
      </p:sp>
      <p:sp>
        <p:nvSpPr>
          <p:cNvPr id="15" name="TextBox 12">
            <a:extLst>
              <a:ext uri="{FF2B5EF4-FFF2-40B4-BE49-F238E27FC236}">
                <a16:creationId xmlns:a16="http://schemas.microsoft.com/office/drawing/2014/main" id="{940ADCC0-AD9C-503F-C5F5-1468D4D82F33}"/>
              </a:ext>
            </a:extLst>
          </p:cNvPr>
          <p:cNvSpPr txBox="1"/>
          <p:nvPr/>
        </p:nvSpPr>
        <p:spPr>
          <a:xfrm>
            <a:off x="-22158294" y="7229494"/>
            <a:ext cx="30024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IP ADRESS</a:t>
            </a:r>
          </a:p>
        </p:txBody>
      </p:sp>
      <p:sp>
        <p:nvSpPr>
          <p:cNvPr id="16" name="TextBox 13">
            <a:extLst>
              <a:ext uri="{FF2B5EF4-FFF2-40B4-BE49-F238E27FC236}">
                <a16:creationId xmlns:a16="http://schemas.microsoft.com/office/drawing/2014/main" id="{BA97AD96-02B9-FA21-2D4C-A774D8000D32}"/>
              </a:ext>
            </a:extLst>
          </p:cNvPr>
          <p:cNvSpPr txBox="1"/>
          <p:nvPr/>
        </p:nvSpPr>
        <p:spPr>
          <a:xfrm>
            <a:off x="-21613955" y="7924096"/>
            <a:ext cx="3876992"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IP Address</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types of IP Address</a:t>
            </a:r>
          </a:p>
        </p:txBody>
      </p:sp>
      <p:sp>
        <p:nvSpPr>
          <p:cNvPr id="17" name="TextBox 14">
            <a:extLst>
              <a:ext uri="{FF2B5EF4-FFF2-40B4-BE49-F238E27FC236}">
                <a16:creationId xmlns:a16="http://schemas.microsoft.com/office/drawing/2014/main" id="{C600AA95-4333-232A-232D-418B690295ED}"/>
              </a:ext>
            </a:extLst>
          </p:cNvPr>
          <p:cNvSpPr txBox="1"/>
          <p:nvPr/>
        </p:nvSpPr>
        <p:spPr>
          <a:xfrm>
            <a:off x="-15231253" y="2126688"/>
            <a:ext cx="532437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TYPES OF NETWORK</a:t>
            </a:r>
          </a:p>
        </p:txBody>
      </p:sp>
      <p:sp>
        <p:nvSpPr>
          <p:cNvPr id="18" name="TextBox 15">
            <a:extLst>
              <a:ext uri="{FF2B5EF4-FFF2-40B4-BE49-F238E27FC236}">
                <a16:creationId xmlns:a16="http://schemas.microsoft.com/office/drawing/2014/main" id="{C042135E-86C5-4778-C299-4782D665519D}"/>
              </a:ext>
            </a:extLst>
          </p:cNvPr>
          <p:cNvSpPr txBox="1"/>
          <p:nvPr/>
        </p:nvSpPr>
        <p:spPr>
          <a:xfrm>
            <a:off x="-14212781" y="2742241"/>
            <a:ext cx="7159625"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dirty="0">
                <a:solidFill>
                  <a:srgbClr val="FFFFFF"/>
                </a:solidFill>
                <a:latin typeface="Canva Sans"/>
                <a:ea typeface="Canva Sans"/>
                <a:cs typeface="Canva Sans"/>
                <a:sym typeface="Canva Sans"/>
              </a:rPr>
              <a:t>What are different types of  Network</a:t>
            </a:r>
          </a:p>
          <a:p>
            <a:pPr marL="597643" lvl="1" indent="-298821" algn="just">
              <a:lnSpc>
                <a:spcPts val="3875"/>
              </a:lnSpc>
              <a:buFont typeface="Arial"/>
              <a:buChar char="•"/>
            </a:pPr>
            <a:r>
              <a:rPr lang="en-US" sz="2768" dirty="0">
                <a:solidFill>
                  <a:srgbClr val="FFFFFF"/>
                </a:solidFill>
                <a:latin typeface="Canva Sans"/>
                <a:ea typeface="Canva Sans"/>
                <a:cs typeface="Canva Sans"/>
                <a:sym typeface="Canva Sans"/>
              </a:rPr>
              <a:t>How they help us and A major problem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6535" y="-387374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9987335" y="475419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TextBox 6"/>
          <p:cNvSpPr txBox="1"/>
          <p:nvPr/>
        </p:nvSpPr>
        <p:spPr>
          <a:xfrm>
            <a:off x="1876888" y="237988"/>
            <a:ext cx="6640906" cy="1610541"/>
          </a:xfrm>
          <a:prstGeom prst="rect">
            <a:avLst/>
          </a:prstGeom>
        </p:spPr>
        <p:txBody>
          <a:bodyPr lIns="0" tIns="0" rIns="0" bIns="0" rtlCol="0" anchor="t">
            <a:spAutoFit/>
          </a:bodyPr>
          <a:lstStyle/>
          <a:p>
            <a:pPr algn="just">
              <a:lnSpc>
                <a:spcPts val="11000"/>
              </a:lnSpc>
            </a:pPr>
            <a:r>
              <a:rPr lang="en-US" sz="9734" dirty="0">
                <a:solidFill>
                  <a:srgbClr val="FFFFFF"/>
                </a:solidFill>
                <a:latin typeface="Impact"/>
                <a:ea typeface="Impact"/>
                <a:cs typeface="Impact"/>
                <a:sym typeface="Impact"/>
              </a:rPr>
              <a:t>INDEX</a:t>
            </a:r>
          </a:p>
        </p:txBody>
      </p:sp>
      <p:sp>
        <p:nvSpPr>
          <p:cNvPr id="7" name="TextBox 7"/>
          <p:cNvSpPr txBox="1"/>
          <p:nvPr/>
        </p:nvSpPr>
        <p:spPr>
          <a:xfrm>
            <a:off x="241115" y="9807384"/>
            <a:ext cx="5817821" cy="375285"/>
          </a:xfrm>
          <a:prstGeom prst="rect">
            <a:avLst/>
          </a:prstGeom>
        </p:spPr>
        <p:txBody>
          <a:bodyPr lIns="0" tIns="0" rIns="0" bIns="0" rtlCol="0" anchor="t">
            <a:spAutoFit/>
          </a:bodyPr>
          <a:lstStyle/>
          <a:p>
            <a:pPr algn="l">
              <a:lnSpc>
                <a:spcPts val="2940"/>
              </a:lnSpc>
            </a:pPr>
            <a:r>
              <a:rPr lang="en-US" sz="2100" i="1">
                <a:solidFill>
                  <a:srgbClr val="FFFFFF"/>
                </a:solidFill>
                <a:latin typeface="Poppins Italics"/>
                <a:ea typeface="Poppins Italics"/>
                <a:cs typeface="Poppins Italics"/>
                <a:sym typeface="Poppins Italics"/>
              </a:rPr>
              <a:t>ENDS</a:t>
            </a:r>
          </a:p>
        </p:txBody>
      </p:sp>
      <p:sp>
        <p:nvSpPr>
          <p:cNvPr id="8" name="TextBox 8"/>
          <p:cNvSpPr txBox="1"/>
          <p:nvPr/>
        </p:nvSpPr>
        <p:spPr>
          <a:xfrm>
            <a:off x="1569517" y="2458766"/>
            <a:ext cx="4489419"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COMMUNICATIONS?</a:t>
            </a:r>
          </a:p>
        </p:txBody>
      </p:sp>
      <p:sp>
        <p:nvSpPr>
          <p:cNvPr id="9" name="TextBox 9"/>
          <p:cNvSpPr txBox="1"/>
          <p:nvPr/>
        </p:nvSpPr>
        <p:spPr>
          <a:xfrm>
            <a:off x="2169342" y="5727093"/>
            <a:ext cx="3864610" cy="1434639"/>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TCP &amp; uses </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UDP &amp; uses</a:t>
            </a:r>
          </a:p>
          <a:p>
            <a:pPr algn="just">
              <a:lnSpc>
                <a:spcPts val="3875"/>
              </a:lnSpc>
            </a:pPr>
            <a:endParaRPr lang="en-US" sz="2768">
              <a:solidFill>
                <a:srgbClr val="FFFFFF"/>
              </a:solidFill>
              <a:latin typeface="Canva Sans"/>
              <a:ea typeface="Canva Sans"/>
              <a:cs typeface="Canva Sans"/>
              <a:sym typeface="Canva Sans"/>
            </a:endParaRPr>
          </a:p>
        </p:txBody>
      </p:sp>
      <p:sp>
        <p:nvSpPr>
          <p:cNvPr id="10" name="TextBox 10"/>
          <p:cNvSpPr txBox="1"/>
          <p:nvPr/>
        </p:nvSpPr>
        <p:spPr>
          <a:xfrm>
            <a:off x="1569517" y="4981807"/>
            <a:ext cx="31548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TCP VS UDP</a:t>
            </a:r>
          </a:p>
        </p:txBody>
      </p:sp>
      <p:sp>
        <p:nvSpPr>
          <p:cNvPr id="11" name="TextBox 11"/>
          <p:cNvSpPr txBox="1"/>
          <p:nvPr/>
        </p:nvSpPr>
        <p:spPr>
          <a:xfrm>
            <a:off x="2113856" y="3018173"/>
            <a:ext cx="5877719"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How computers communicate?</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Internet</a:t>
            </a:r>
          </a:p>
        </p:txBody>
      </p:sp>
      <p:sp>
        <p:nvSpPr>
          <p:cNvPr id="12" name="TextBox 12"/>
          <p:cNvSpPr txBox="1"/>
          <p:nvPr/>
        </p:nvSpPr>
        <p:spPr>
          <a:xfrm>
            <a:off x="1569517" y="7505426"/>
            <a:ext cx="30024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IP ADRESS</a:t>
            </a:r>
          </a:p>
        </p:txBody>
      </p:sp>
      <p:sp>
        <p:nvSpPr>
          <p:cNvPr id="13" name="TextBox 13"/>
          <p:cNvSpPr txBox="1"/>
          <p:nvPr/>
        </p:nvSpPr>
        <p:spPr>
          <a:xfrm>
            <a:off x="2113856" y="8200028"/>
            <a:ext cx="3876992"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IP Address</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types of IP Address</a:t>
            </a:r>
          </a:p>
        </p:txBody>
      </p:sp>
      <p:sp>
        <p:nvSpPr>
          <p:cNvPr id="14" name="TextBox 14"/>
          <p:cNvSpPr txBox="1"/>
          <p:nvPr/>
        </p:nvSpPr>
        <p:spPr>
          <a:xfrm>
            <a:off x="8496558" y="2402620"/>
            <a:ext cx="532437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TYPES OF NETWORK</a:t>
            </a:r>
          </a:p>
        </p:txBody>
      </p:sp>
      <p:sp>
        <p:nvSpPr>
          <p:cNvPr id="15" name="TextBox 15"/>
          <p:cNvSpPr txBox="1"/>
          <p:nvPr/>
        </p:nvSpPr>
        <p:spPr>
          <a:xfrm>
            <a:off x="9515030" y="3018173"/>
            <a:ext cx="7159625"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are different types of  Network</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How they help us and A major problem</a:t>
            </a:r>
          </a:p>
        </p:txBody>
      </p:sp>
      <p:sp>
        <p:nvSpPr>
          <p:cNvPr id="16" name="Freeform 2">
            <a:extLst>
              <a:ext uri="{FF2B5EF4-FFF2-40B4-BE49-F238E27FC236}">
                <a16:creationId xmlns:a16="http://schemas.microsoft.com/office/drawing/2014/main" id="{11B4B975-7ABA-7596-E53B-3203AFB1A97D}"/>
              </a:ext>
            </a:extLst>
          </p:cNvPr>
          <p:cNvSpPr/>
          <p:nvPr/>
        </p:nvSpPr>
        <p:spPr>
          <a:xfrm rot="1366517">
            <a:off x="18642980" y="-5116665"/>
            <a:ext cx="8297250" cy="5317924"/>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7" name="Freeform 3">
            <a:extLst>
              <a:ext uri="{FF2B5EF4-FFF2-40B4-BE49-F238E27FC236}">
                <a16:creationId xmlns:a16="http://schemas.microsoft.com/office/drawing/2014/main" id="{C57DA318-D34C-174D-4A26-EBD5664C14C2}"/>
              </a:ext>
            </a:extLst>
          </p:cNvPr>
          <p:cNvSpPr/>
          <p:nvPr/>
        </p:nvSpPr>
        <p:spPr>
          <a:xfrm rot="1493551">
            <a:off x="-7232706" y="13814154"/>
            <a:ext cx="10439584" cy="3821094"/>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5">
            <a:extLst>
              <a:ext uri="{FF2B5EF4-FFF2-40B4-BE49-F238E27FC236}">
                <a16:creationId xmlns:a16="http://schemas.microsoft.com/office/drawing/2014/main" id="{FED91FC0-3446-8093-9CB6-63FB0E31C2EE}"/>
              </a:ext>
            </a:extLst>
          </p:cNvPr>
          <p:cNvSpPr txBox="1"/>
          <p:nvPr/>
        </p:nvSpPr>
        <p:spPr>
          <a:xfrm>
            <a:off x="16174144" y="1020629"/>
            <a:ext cx="14319257" cy="2555403"/>
          </a:xfrm>
          <a:prstGeom prst="rect">
            <a:avLst/>
          </a:prstGeom>
        </p:spPr>
        <p:txBody>
          <a:bodyPr lIns="0" tIns="0" rIns="0" bIns="0" rtlCol="0" anchor="t">
            <a:spAutoFit/>
          </a:bodyPr>
          <a:lstStyle/>
          <a:p>
            <a:pPr algn="ctr">
              <a:lnSpc>
                <a:spcPts val="20851"/>
              </a:lnSpc>
            </a:pPr>
            <a:r>
              <a:rPr lang="en-US" sz="14893" dirty="0">
                <a:solidFill>
                  <a:srgbClr val="FFFFFF"/>
                </a:solidFill>
                <a:latin typeface="Anton"/>
                <a:ea typeface="Anton"/>
                <a:cs typeface="Anton"/>
                <a:sym typeface="Anton"/>
              </a:rPr>
              <a:t>NETWORKING</a:t>
            </a:r>
          </a:p>
        </p:txBody>
      </p:sp>
      <p:sp>
        <p:nvSpPr>
          <p:cNvPr id="19" name="TextBox 6">
            <a:extLst>
              <a:ext uri="{FF2B5EF4-FFF2-40B4-BE49-F238E27FC236}">
                <a16:creationId xmlns:a16="http://schemas.microsoft.com/office/drawing/2014/main" id="{3F2B87C4-7DF2-53A7-06C8-6E69DAB80332}"/>
              </a:ext>
            </a:extLst>
          </p:cNvPr>
          <p:cNvSpPr txBox="1"/>
          <p:nvPr/>
        </p:nvSpPr>
        <p:spPr>
          <a:xfrm>
            <a:off x="20039635" y="6266032"/>
            <a:ext cx="5318100" cy="2400808"/>
          </a:xfrm>
          <a:prstGeom prst="rect">
            <a:avLst/>
          </a:prstGeom>
        </p:spPr>
        <p:txBody>
          <a:bodyPr lIns="0" tIns="0" rIns="0" bIns="0" rtlCol="0" anchor="t">
            <a:spAutoFit/>
          </a:bodyPr>
          <a:lstStyle/>
          <a:p>
            <a:pPr algn="ctr">
              <a:lnSpc>
                <a:spcPts val="4736"/>
              </a:lnSpc>
            </a:pPr>
            <a:r>
              <a:rPr lang="en-US" sz="3200" spc="742" dirty="0">
                <a:solidFill>
                  <a:srgbClr val="FFFFFF"/>
                </a:solidFill>
                <a:latin typeface="Poppins"/>
                <a:ea typeface="Poppins"/>
                <a:cs typeface="Poppins"/>
                <a:sym typeface="Poppins"/>
              </a:rPr>
              <a:t>BY ROYALHACKERST</a:t>
            </a:r>
          </a:p>
          <a:p>
            <a:pPr algn="ctr">
              <a:lnSpc>
                <a:spcPts val="4736"/>
              </a:lnSpc>
            </a:pPr>
            <a:r>
              <a:rPr lang="en-US" sz="3200" spc="742" dirty="0">
                <a:solidFill>
                  <a:srgbClr val="FFFFFF"/>
                </a:solidFill>
                <a:latin typeface="Poppins"/>
                <a:ea typeface="Poppins"/>
                <a:cs typeface="Poppins"/>
                <a:sym typeface="Poppins"/>
              </a:rPr>
              <a:t>&amp;</a:t>
            </a:r>
          </a:p>
          <a:p>
            <a:pPr algn="ctr">
              <a:lnSpc>
                <a:spcPts val="4736"/>
              </a:lnSpc>
            </a:pPr>
            <a:r>
              <a:rPr lang="en-US" sz="3200" spc="742" dirty="0">
                <a:solidFill>
                  <a:srgbClr val="FFFFFF"/>
                </a:solidFill>
                <a:latin typeface="Poppins"/>
                <a:ea typeface="Poppins"/>
                <a:cs typeface="Poppins"/>
                <a:sym typeface="Poppins"/>
              </a:rPr>
              <a:t>PARIS</a:t>
            </a:r>
          </a:p>
        </p:txBody>
      </p:sp>
      <p:sp>
        <p:nvSpPr>
          <p:cNvPr id="24" name="TextBox 5">
            <a:extLst>
              <a:ext uri="{FF2B5EF4-FFF2-40B4-BE49-F238E27FC236}">
                <a16:creationId xmlns:a16="http://schemas.microsoft.com/office/drawing/2014/main" id="{7F233E85-A2B3-A358-3161-CD2BC93A9996}"/>
              </a:ext>
            </a:extLst>
          </p:cNvPr>
          <p:cNvSpPr txBox="1"/>
          <p:nvPr/>
        </p:nvSpPr>
        <p:spPr>
          <a:xfrm>
            <a:off x="-16845424" y="1702546"/>
            <a:ext cx="14675635" cy="1334395"/>
          </a:xfrm>
          <a:prstGeom prst="rect">
            <a:avLst/>
          </a:prstGeom>
        </p:spPr>
        <p:txBody>
          <a:bodyPr lIns="0" tIns="0" rIns="0" bIns="0" rtlCol="0" anchor="t">
            <a:spAutoFit/>
          </a:bodyPr>
          <a:lstStyle/>
          <a:p>
            <a:pPr algn="ctr">
              <a:lnSpc>
                <a:spcPts val="9156"/>
              </a:lnSpc>
              <a:spcBef>
                <a:spcPct val="0"/>
              </a:spcBef>
            </a:pPr>
            <a:r>
              <a:rPr lang="en-US" sz="8103">
                <a:solidFill>
                  <a:srgbClr val="FFFFFF"/>
                </a:solidFill>
                <a:latin typeface="Impact"/>
                <a:ea typeface="Impact"/>
                <a:cs typeface="Impact"/>
                <a:sym typeface="Impact"/>
              </a:rPr>
              <a:t>COMMUNICATION</a:t>
            </a:r>
            <a:r>
              <a:rPr lang="en-US" sz="8103" b="1">
                <a:solidFill>
                  <a:srgbClr val="FFFFFF"/>
                </a:solidFill>
                <a:latin typeface="Impact"/>
                <a:ea typeface="Impact"/>
                <a:cs typeface="Impact"/>
                <a:sym typeface="Impact"/>
              </a:rPr>
              <a:t>?</a:t>
            </a:r>
          </a:p>
        </p:txBody>
      </p:sp>
      <p:sp>
        <p:nvSpPr>
          <p:cNvPr id="25" name="TextBox 6">
            <a:extLst>
              <a:ext uri="{FF2B5EF4-FFF2-40B4-BE49-F238E27FC236}">
                <a16:creationId xmlns:a16="http://schemas.microsoft.com/office/drawing/2014/main" id="{3522B3E6-685B-1E7D-1B08-7441A469718D}"/>
              </a:ext>
            </a:extLst>
          </p:cNvPr>
          <p:cNvSpPr txBox="1"/>
          <p:nvPr/>
        </p:nvSpPr>
        <p:spPr>
          <a:xfrm>
            <a:off x="-28869309" y="3809171"/>
            <a:ext cx="16620080" cy="4004031"/>
          </a:xfrm>
          <a:prstGeom prst="rect">
            <a:avLst/>
          </a:prstGeom>
        </p:spPr>
        <p:txBody>
          <a:bodyPr lIns="0" tIns="0" rIns="0" bIns="0" rtlCol="0" anchor="t">
            <a:spAutoFit/>
          </a:bodyPr>
          <a:lstStyle/>
          <a:p>
            <a:pPr algn="l">
              <a:lnSpc>
                <a:spcPts val="4593"/>
              </a:lnSpc>
              <a:spcBef>
                <a:spcPct val="0"/>
              </a:spcBef>
            </a:pPr>
            <a:r>
              <a:rPr lang="en-US" sz="3280" dirty="0">
                <a:solidFill>
                  <a:srgbClr val="FFFFFF"/>
                </a:solidFill>
                <a:latin typeface="Canva Sans"/>
                <a:ea typeface="Canva Sans"/>
                <a:cs typeface="Canva Sans"/>
                <a:sym typeface="Canva Sans"/>
              </a:rPr>
              <a:t>Computers communicate by sending data in small units called packets over networks using protocols like TCP/IP. Each computer has a unique IP address, and data travels through routers and switches to reach the correct destination. Protocols ensure the data is sent, received, and understood correctly. Communication can happen via wired (like Ethernet) or wireless (like Wi-Fi) connections, and once the data reaches the receiver, it is reassembled into its original form.</a:t>
            </a:r>
          </a:p>
        </p:txBody>
      </p:sp>
      <p:sp>
        <p:nvSpPr>
          <p:cNvPr id="26" name="Freeform 2">
            <a:extLst>
              <a:ext uri="{FF2B5EF4-FFF2-40B4-BE49-F238E27FC236}">
                <a16:creationId xmlns:a16="http://schemas.microsoft.com/office/drawing/2014/main" id="{653A8B72-8887-D558-F752-B28205F707DE}"/>
              </a:ext>
            </a:extLst>
          </p:cNvPr>
          <p:cNvSpPr/>
          <p:nvPr/>
        </p:nvSpPr>
        <p:spPr>
          <a:xfrm>
            <a:off x="14932921" y="5937376"/>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826283" y="-393586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592224" y="562162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344610" y="9911715"/>
            <a:ext cx="5817821" cy="375285"/>
          </a:xfrm>
          <a:prstGeom prst="rect">
            <a:avLst/>
          </a:prstGeom>
        </p:spPr>
        <p:txBody>
          <a:bodyPr lIns="0" tIns="0" rIns="0" bIns="0" rtlCol="0" anchor="t">
            <a:spAutoFit/>
          </a:bodyPr>
          <a:lstStyle/>
          <a:p>
            <a:pPr algn="r">
              <a:lnSpc>
                <a:spcPts val="2940"/>
              </a:lnSpc>
            </a:pPr>
            <a:r>
              <a:rPr lang="en-US" sz="2100" i="1">
                <a:solidFill>
                  <a:srgbClr val="FFFFFF"/>
                </a:solidFill>
                <a:latin typeface="Poppins Italics"/>
                <a:ea typeface="Poppins Italics"/>
                <a:cs typeface="Poppins Italics"/>
                <a:sym typeface="Poppins Italics"/>
              </a:rPr>
              <a:t>ENDS</a:t>
            </a:r>
          </a:p>
        </p:txBody>
      </p:sp>
      <p:sp>
        <p:nvSpPr>
          <p:cNvPr id="5" name="TextBox 5"/>
          <p:cNvSpPr txBox="1"/>
          <p:nvPr/>
        </p:nvSpPr>
        <p:spPr>
          <a:xfrm>
            <a:off x="1375865" y="1132669"/>
            <a:ext cx="14675635" cy="1334395"/>
          </a:xfrm>
          <a:prstGeom prst="rect">
            <a:avLst/>
          </a:prstGeom>
        </p:spPr>
        <p:txBody>
          <a:bodyPr lIns="0" tIns="0" rIns="0" bIns="0" rtlCol="0" anchor="t">
            <a:spAutoFit/>
          </a:bodyPr>
          <a:lstStyle/>
          <a:p>
            <a:pPr algn="ctr">
              <a:lnSpc>
                <a:spcPts val="9156"/>
              </a:lnSpc>
              <a:spcBef>
                <a:spcPct val="0"/>
              </a:spcBef>
            </a:pPr>
            <a:r>
              <a:rPr lang="en-US" sz="8103">
                <a:solidFill>
                  <a:srgbClr val="FFFFFF"/>
                </a:solidFill>
                <a:latin typeface="Impact"/>
                <a:ea typeface="Impact"/>
                <a:cs typeface="Impact"/>
                <a:sym typeface="Impact"/>
              </a:rPr>
              <a:t>COMMUNICATION</a:t>
            </a:r>
            <a:r>
              <a:rPr lang="en-US" sz="8103" b="1">
                <a:solidFill>
                  <a:srgbClr val="FFFFFF"/>
                </a:solidFill>
                <a:latin typeface="Impact"/>
                <a:ea typeface="Impact"/>
                <a:cs typeface="Impact"/>
                <a:sym typeface="Impact"/>
              </a:rPr>
              <a:t>?</a:t>
            </a:r>
          </a:p>
        </p:txBody>
      </p:sp>
      <p:sp>
        <p:nvSpPr>
          <p:cNvPr id="6" name="TextBox 6"/>
          <p:cNvSpPr txBox="1"/>
          <p:nvPr/>
        </p:nvSpPr>
        <p:spPr>
          <a:xfrm>
            <a:off x="1375865" y="2409914"/>
            <a:ext cx="16620080" cy="4004031"/>
          </a:xfrm>
          <a:prstGeom prst="rect">
            <a:avLst/>
          </a:prstGeom>
        </p:spPr>
        <p:txBody>
          <a:bodyPr lIns="0" tIns="0" rIns="0" bIns="0" rtlCol="0" anchor="t">
            <a:spAutoFit/>
          </a:bodyPr>
          <a:lstStyle/>
          <a:p>
            <a:pPr algn="l">
              <a:lnSpc>
                <a:spcPts val="4593"/>
              </a:lnSpc>
              <a:spcBef>
                <a:spcPct val="0"/>
              </a:spcBef>
            </a:pPr>
            <a:r>
              <a:rPr lang="en-US" sz="3280">
                <a:solidFill>
                  <a:srgbClr val="FFFFFF"/>
                </a:solidFill>
                <a:latin typeface="Canva Sans"/>
                <a:ea typeface="Canva Sans"/>
                <a:cs typeface="Canva Sans"/>
                <a:sym typeface="Canva Sans"/>
              </a:rPr>
              <a:t>Computers communicate by sending data in small units called packets over networks using protocols like TCP/IP. Each computer has a unique IP address, and data travels through routers and switches to reach the correct destination. Protocols ensure the data is sent, received, and understood correctly. Communication can happen via wired (like Ethernet) or wireless (like Wi-Fi) connections, and once the data reaches the receiver, it is reassembled into its original form.</a:t>
            </a:r>
          </a:p>
        </p:txBody>
      </p:sp>
      <p:sp>
        <p:nvSpPr>
          <p:cNvPr id="8" name="Freeform 5">
            <a:extLst>
              <a:ext uri="{FF2B5EF4-FFF2-40B4-BE49-F238E27FC236}">
                <a16:creationId xmlns:a16="http://schemas.microsoft.com/office/drawing/2014/main" id="{F33FA2EB-B339-8CAE-8186-22FE6362FBEA}"/>
              </a:ext>
            </a:extLst>
          </p:cNvPr>
          <p:cNvSpPr/>
          <p:nvPr/>
        </p:nvSpPr>
        <p:spPr>
          <a:xfrm>
            <a:off x="11581464" y="1167952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9" name="TextBox 6">
            <a:extLst>
              <a:ext uri="{FF2B5EF4-FFF2-40B4-BE49-F238E27FC236}">
                <a16:creationId xmlns:a16="http://schemas.microsoft.com/office/drawing/2014/main" id="{EBECE4E6-C823-EF6A-38F8-58A3E33AB40C}"/>
              </a:ext>
            </a:extLst>
          </p:cNvPr>
          <p:cNvSpPr txBox="1"/>
          <p:nvPr/>
        </p:nvSpPr>
        <p:spPr>
          <a:xfrm>
            <a:off x="19535697" y="441083"/>
            <a:ext cx="6640906" cy="1610541"/>
          </a:xfrm>
          <a:prstGeom prst="rect">
            <a:avLst/>
          </a:prstGeom>
        </p:spPr>
        <p:txBody>
          <a:bodyPr lIns="0" tIns="0" rIns="0" bIns="0" rtlCol="0" anchor="t">
            <a:spAutoFit/>
          </a:bodyPr>
          <a:lstStyle/>
          <a:p>
            <a:pPr algn="just">
              <a:lnSpc>
                <a:spcPts val="11000"/>
              </a:lnSpc>
            </a:pPr>
            <a:r>
              <a:rPr lang="en-US" sz="9734" dirty="0">
                <a:solidFill>
                  <a:srgbClr val="FFFFFF"/>
                </a:solidFill>
                <a:latin typeface="Impact"/>
                <a:ea typeface="Impact"/>
                <a:cs typeface="Impact"/>
                <a:sym typeface="Impact"/>
              </a:rPr>
              <a:t>INDEX</a:t>
            </a:r>
          </a:p>
        </p:txBody>
      </p:sp>
      <p:sp>
        <p:nvSpPr>
          <p:cNvPr id="10" name="TextBox 8">
            <a:extLst>
              <a:ext uri="{FF2B5EF4-FFF2-40B4-BE49-F238E27FC236}">
                <a16:creationId xmlns:a16="http://schemas.microsoft.com/office/drawing/2014/main" id="{834A8695-129E-78DA-1796-9F3D1DEC22AB}"/>
              </a:ext>
            </a:extLst>
          </p:cNvPr>
          <p:cNvSpPr txBox="1"/>
          <p:nvPr/>
        </p:nvSpPr>
        <p:spPr>
          <a:xfrm>
            <a:off x="19228326" y="2661861"/>
            <a:ext cx="4489419"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COMMUNICATIONS?</a:t>
            </a:r>
          </a:p>
        </p:txBody>
      </p:sp>
      <p:sp>
        <p:nvSpPr>
          <p:cNvPr id="11" name="TextBox 9">
            <a:extLst>
              <a:ext uri="{FF2B5EF4-FFF2-40B4-BE49-F238E27FC236}">
                <a16:creationId xmlns:a16="http://schemas.microsoft.com/office/drawing/2014/main" id="{B5737CB7-2504-F11C-93EC-16D067ACA726}"/>
              </a:ext>
            </a:extLst>
          </p:cNvPr>
          <p:cNvSpPr txBox="1"/>
          <p:nvPr/>
        </p:nvSpPr>
        <p:spPr>
          <a:xfrm>
            <a:off x="19828151" y="5930188"/>
            <a:ext cx="3864610" cy="1434639"/>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TCP &amp; uses </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UDP &amp; uses</a:t>
            </a:r>
          </a:p>
          <a:p>
            <a:pPr algn="just">
              <a:lnSpc>
                <a:spcPts val="3875"/>
              </a:lnSpc>
            </a:pPr>
            <a:endParaRPr lang="en-US" sz="2768">
              <a:solidFill>
                <a:srgbClr val="FFFFFF"/>
              </a:solidFill>
              <a:latin typeface="Canva Sans"/>
              <a:ea typeface="Canva Sans"/>
              <a:cs typeface="Canva Sans"/>
              <a:sym typeface="Canva Sans"/>
            </a:endParaRPr>
          </a:p>
        </p:txBody>
      </p:sp>
      <p:sp>
        <p:nvSpPr>
          <p:cNvPr id="12" name="TextBox 10">
            <a:extLst>
              <a:ext uri="{FF2B5EF4-FFF2-40B4-BE49-F238E27FC236}">
                <a16:creationId xmlns:a16="http://schemas.microsoft.com/office/drawing/2014/main" id="{E85F28DE-F213-2E34-574D-BEA57F1CACAF}"/>
              </a:ext>
            </a:extLst>
          </p:cNvPr>
          <p:cNvSpPr txBox="1"/>
          <p:nvPr/>
        </p:nvSpPr>
        <p:spPr>
          <a:xfrm>
            <a:off x="19228326" y="5184902"/>
            <a:ext cx="31548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TCP VS UDP</a:t>
            </a:r>
          </a:p>
        </p:txBody>
      </p:sp>
      <p:sp>
        <p:nvSpPr>
          <p:cNvPr id="13" name="TextBox 11">
            <a:extLst>
              <a:ext uri="{FF2B5EF4-FFF2-40B4-BE49-F238E27FC236}">
                <a16:creationId xmlns:a16="http://schemas.microsoft.com/office/drawing/2014/main" id="{F95FDB02-B97B-F099-E6F6-C818BBB8F384}"/>
              </a:ext>
            </a:extLst>
          </p:cNvPr>
          <p:cNvSpPr txBox="1"/>
          <p:nvPr/>
        </p:nvSpPr>
        <p:spPr>
          <a:xfrm>
            <a:off x="19772665" y="3221268"/>
            <a:ext cx="5877719"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How computers communicate?</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Internet</a:t>
            </a:r>
          </a:p>
        </p:txBody>
      </p:sp>
      <p:sp>
        <p:nvSpPr>
          <p:cNvPr id="14" name="TextBox 12">
            <a:extLst>
              <a:ext uri="{FF2B5EF4-FFF2-40B4-BE49-F238E27FC236}">
                <a16:creationId xmlns:a16="http://schemas.microsoft.com/office/drawing/2014/main" id="{92DED0C1-CF4D-82F4-A39A-4B2FFE299AC1}"/>
              </a:ext>
            </a:extLst>
          </p:cNvPr>
          <p:cNvSpPr txBox="1"/>
          <p:nvPr/>
        </p:nvSpPr>
        <p:spPr>
          <a:xfrm>
            <a:off x="19228326" y="7708521"/>
            <a:ext cx="300248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IP ADRESS</a:t>
            </a:r>
          </a:p>
        </p:txBody>
      </p:sp>
      <p:sp>
        <p:nvSpPr>
          <p:cNvPr id="15" name="TextBox 13">
            <a:extLst>
              <a:ext uri="{FF2B5EF4-FFF2-40B4-BE49-F238E27FC236}">
                <a16:creationId xmlns:a16="http://schemas.microsoft.com/office/drawing/2014/main" id="{F04FE553-251C-E1D4-CF0B-5937334D93DF}"/>
              </a:ext>
            </a:extLst>
          </p:cNvPr>
          <p:cNvSpPr txBox="1"/>
          <p:nvPr/>
        </p:nvSpPr>
        <p:spPr>
          <a:xfrm>
            <a:off x="19772665" y="8403123"/>
            <a:ext cx="3876992"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is IP Address</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types of IP Address</a:t>
            </a:r>
          </a:p>
        </p:txBody>
      </p:sp>
      <p:sp>
        <p:nvSpPr>
          <p:cNvPr id="16" name="TextBox 14">
            <a:extLst>
              <a:ext uri="{FF2B5EF4-FFF2-40B4-BE49-F238E27FC236}">
                <a16:creationId xmlns:a16="http://schemas.microsoft.com/office/drawing/2014/main" id="{A558148F-D012-6FB9-EC13-53BCC26C9F83}"/>
              </a:ext>
            </a:extLst>
          </p:cNvPr>
          <p:cNvSpPr txBox="1"/>
          <p:nvPr/>
        </p:nvSpPr>
        <p:spPr>
          <a:xfrm>
            <a:off x="26155367" y="2605715"/>
            <a:ext cx="5324373" cy="615553"/>
          </a:xfrm>
          <a:prstGeom prst="rect">
            <a:avLst/>
          </a:prstGeom>
        </p:spPr>
        <p:txBody>
          <a:bodyPr wrap="square" lIns="0" tIns="0" rIns="0" bIns="0" rtlCol="0" anchor="t">
            <a:spAutoFit/>
          </a:bodyPr>
          <a:lstStyle/>
          <a:p>
            <a:pPr algn="ctr">
              <a:lnSpc>
                <a:spcPts val="4830"/>
              </a:lnSpc>
              <a:spcBef>
                <a:spcPct val="0"/>
              </a:spcBef>
            </a:pPr>
            <a:r>
              <a:rPr lang="en-US" sz="4274" dirty="0">
                <a:solidFill>
                  <a:srgbClr val="FFFFFF"/>
                </a:solidFill>
                <a:latin typeface="Impact"/>
                <a:ea typeface="Impact"/>
                <a:cs typeface="Impact"/>
                <a:sym typeface="Impact"/>
              </a:rPr>
              <a:t>TYPES OF NETWORK</a:t>
            </a:r>
          </a:p>
        </p:txBody>
      </p:sp>
      <p:sp>
        <p:nvSpPr>
          <p:cNvPr id="17" name="TextBox 15">
            <a:extLst>
              <a:ext uri="{FF2B5EF4-FFF2-40B4-BE49-F238E27FC236}">
                <a16:creationId xmlns:a16="http://schemas.microsoft.com/office/drawing/2014/main" id="{DBEFECDE-1090-8851-F4E3-8C11DFC04280}"/>
              </a:ext>
            </a:extLst>
          </p:cNvPr>
          <p:cNvSpPr txBox="1"/>
          <p:nvPr/>
        </p:nvSpPr>
        <p:spPr>
          <a:xfrm>
            <a:off x="27173839" y="3221268"/>
            <a:ext cx="7159625" cy="948864"/>
          </a:xfrm>
          <a:prstGeom prst="rect">
            <a:avLst/>
          </a:prstGeom>
        </p:spPr>
        <p:txBody>
          <a:bodyPr lIns="0" tIns="0" rIns="0" bIns="0" rtlCol="0" anchor="t">
            <a:spAutoFit/>
          </a:bodyPr>
          <a:lstStyle/>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What are different types of  Network</a:t>
            </a:r>
          </a:p>
          <a:p>
            <a:pPr marL="597643" lvl="1" indent="-298821" algn="just">
              <a:lnSpc>
                <a:spcPts val="3875"/>
              </a:lnSpc>
              <a:buFont typeface="Arial"/>
              <a:buChar char="•"/>
            </a:pPr>
            <a:r>
              <a:rPr lang="en-US" sz="2768">
                <a:solidFill>
                  <a:srgbClr val="FFFFFF"/>
                </a:solidFill>
                <a:latin typeface="Canva Sans"/>
                <a:ea typeface="Canva Sans"/>
                <a:cs typeface="Canva Sans"/>
                <a:sym typeface="Canva Sans"/>
              </a:rPr>
              <a:t>How they help us and A major problem</a:t>
            </a:r>
          </a:p>
        </p:txBody>
      </p:sp>
      <p:sp>
        <p:nvSpPr>
          <p:cNvPr id="18" name="TextBox 4">
            <a:extLst>
              <a:ext uri="{FF2B5EF4-FFF2-40B4-BE49-F238E27FC236}">
                <a16:creationId xmlns:a16="http://schemas.microsoft.com/office/drawing/2014/main" id="{3EAC12AB-4CBE-9FDA-CC3A-4CF46D5D3C4A}"/>
              </a:ext>
            </a:extLst>
          </p:cNvPr>
          <p:cNvSpPr txBox="1"/>
          <p:nvPr/>
        </p:nvSpPr>
        <p:spPr>
          <a:xfrm>
            <a:off x="20527739" y="3933220"/>
            <a:ext cx="14675635" cy="1334395"/>
          </a:xfrm>
          <a:prstGeom prst="rect">
            <a:avLst/>
          </a:prstGeom>
        </p:spPr>
        <p:txBody>
          <a:bodyPr lIns="0" tIns="0" rIns="0" bIns="0" rtlCol="0" anchor="t">
            <a:spAutoFit/>
          </a:bodyPr>
          <a:lstStyle/>
          <a:p>
            <a:pPr algn="ctr">
              <a:lnSpc>
                <a:spcPts val="9156"/>
              </a:lnSpc>
              <a:spcBef>
                <a:spcPct val="0"/>
              </a:spcBef>
            </a:pPr>
            <a:r>
              <a:rPr lang="en-US" sz="8103" dirty="0">
                <a:solidFill>
                  <a:srgbClr val="FFFFFF"/>
                </a:solidFill>
                <a:latin typeface="Impact"/>
                <a:ea typeface="Impact"/>
                <a:cs typeface="Impact"/>
                <a:sym typeface="Impact"/>
              </a:rPr>
              <a:t>INTERNET</a:t>
            </a:r>
          </a:p>
        </p:txBody>
      </p:sp>
      <p:sp>
        <p:nvSpPr>
          <p:cNvPr id="19" name="TextBox 5">
            <a:extLst>
              <a:ext uri="{FF2B5EF4-FFF2-40B4-BE49-F238E27FC236}">
                <a16:creationId xmlns:a16="http://schemas.microsoft.com/office/drawing/2014/main" id="{5599DC1C-21BF-96A0-2418-F05307D5B5CD}"/>
              </a:ext>
            </a:extLst>
          </p:cNvPr>
          <p:cNvSpPr txBox="1"/>
          <p:nvPr/>
        </p:nvSpPr>
        <p:spPr>
          <a:xfrm>
            <a:off x="24437928" y="5638714"/>
            <a:ext cx="15898644" cy="1434639"/>
          </a:xfrm>
          <a:prstGeom prst="rect">
            <a:avLst/>
          </a:prstGeom>
        </p:spPr>
        <p:txBody>
          <a:bodyPr lIns="0" tIns="0" rIns="0" bIns="0" rtlCol="0" anchor="t">
            <a:spAutoFit/>
          </a:bodyPr>
          <a:lstStyle/>
          <a:p>
            <a:pPr algn="r">
              <a:lnSpc>
                <a:spcPts val="3875"/>
              </a:lnSpc>
              <a:spcBef>
                <a:spcPct val="0"/>
              </a:spcBef>
            </a:pPr>
            <a:r>
              <a:rPr lang="en-US" sz="2768">
                <a:solidFill>
                  <a:srgbClr val="FFFFFF"/>
                </a:solidFill>
                <a:latin typeface="Canva Sans"/>
                <a:ea typeface="Canva Sans"/>
                <a:cs typeface="Canva Sans"/>
                <a:sym typeface="Canva Sans"/>
              </a:rPr>
              <a:t>The internet is a global network of interconnected computers and servers that allows for the exchange of data and communication through various protocols, enabling access to websites, services, and information.</a:t>
            </a:r>
          </a:p>
        </p:txBody>
      </p:sp>
      <p:sp>
        <p:nvSpPr>
          <p:cNvPr id="20" name="AutoShape 6">
            <a:extLst>
              <a:ext uri="{FF2B5EF4-FFF2-40B4-BE49-F238E27FC236}">
                <a16:creationId xmlns:a16="http://schemas.microsoft.com/office/drawing/2014/main" id="{6D5891E3-4661-50A1-731B-2F165B0E6F83}"/>
              </a:ext>
            </a:extLst>
          </p:cNvPr>
          <p:cNvSpPr/>
          <p:nvPr/>
        </p:nvSpPr>
        <p:spPr>
          <a:xfrm>
            <a:off x="28575000" y="7779021"/>
            <a:ext cx="15693187"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21" name="AutoShape 7">
            <a:extLst>
              <a:ext uri="{FF2B5EF4-FFF2-40B4-BE49-F238E27FC236}">
                <a16:creationId xmlns:a16="http://schemas.microsoft.com/office/drawing/2014/main" id="{A71D0667-DC83-0757-3445-F30FE80F0A3B}"/>
              </a:ext>
            </a:extLst>
          </p:cNvPr>
          <p:cNvSpPr/>
          <p:nvPr/>
        </p:nvSpPr>
        <p:spPr>
          <a:xfrm>
            <a:off x="21869400" y="5347290"/>
            <a:ext cx="15693187" cy="0"/>
          </a:xfrm>
          <a:prstGeom prst="line">
            <a:avLst/>
          </a:prstGeom>
          <a:ln w="38100" cap="flat">
            <a:solidFill>
              <a:srgbClr val="FFFFFF"/>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57650" y="-3678756"/>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443375" y="562162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740290" y="507369"/>
            <a:ext cx="14675635" cy="1334395"/>
          </a:xfrm>
          <a:prstGeom prst="rect">
            <a:avLst/>
          </a:prstGeom>
        </p:spPr>
        <p:txBody>
          <a:bodyPr lIns="0" tIns="0" rIns="0" bIns="0" rtlCol="0" anchor="t">
            <a:spAutoFit/>
          </a:bodyPr>
          <a:lstStyle/>
          <a:p>
            <a:pPr algn="ctr">
              <a:lnSpc>
                <a:spcPts val="9156"/>
              </a:lnSpc>
              <a:spcBef>
                <a:spcPct val="0"/>
              </a:spcBef>
            </a:pPr>
            <a:r>
              <a:rPr lang="en-US" sz="8103">
                <a:solidFill>
                  <a:srgbClr val="FFFFFF"/>
                </a:solidFill>
                <a:latin typeface="Impact"/>
                <a:ea typeface="Impact"/>
                <a:cs typeface="Impact"/>
                <a:sym typeface="Impact"/>
              </a:rPr>
              <a:t>INTERNET</a:t>
            </a:r>
          </a:p>
        </p:txBody>
      </p:sp>
      <p:sp>
        <p:nvSpPr>
          <p:cNvPr id="5" name="TextBox 5"/>
          <p:cNvSpPr txBox="1"/>
          <p:nvPr/>
        </p:nvSpPr>
        <p:spPr>
          <a:xfrm>
            <a:off x="823243" y="2396038"/>
            <a:ext cx="15898644" cy="1434639"/>
          </a:xfrm>
          <a:prstGeom prst="rect">
            <a:avLst/>
          </a:prstGeom>
        </p:spPr>
        <p:txBody>
          <a:bodyPr lIns="0" tIns="0" rIns="0" bIns="0" rtlCol="0" anchor="t">
            <a:spAutoFit/>
          </a:bodyPr>
          <a:lstStyle/>
          <a:p>
            <a:pPr algn="r">
              <a:lnSpc>
                <a:spcPts val="3875"/>
              </a:lnSpc>
              <a:spcBef>
                <a:spcPct val="0"/>
              </a:spcBef>
            </a:pPr>
            <a:r>
              <a:rPr lang="en-US" sz="2768">
                <a:solidFill>
                  <a:srgbClr val="FFFFFF"/>
                </a:solidFill>
                <a:latin typeface="Canva Sans"/>
                <a:ea typeface="Canva Sans"/>
                <a:cs typeface="Canva Sans"/>
                <a:sym typeface="Canva Sans"/>
              </a:rPr>
              <a:t>The internet is a global network of interconnected computers and servers that allows for the exchange of data and communication through various protocols, enabling access to websites, services, and information.</a:t>
            </a:r>
          </a:p>
        </p:txBody>
      </p:sp>
      <p:sp>
        <p:nvSpPr>
          <p:cNvPr id="6" name="AutoShape 6"/>
          <p:cNvSpPr/>
          <p:nvPr/>
        </p:nvSpPr>
        <p:spPr>
          <a:xfrm>
            <a:off x="1028700" y="4234464"/>
            <a:ext cx="15693187" cy="0"/>
          </a:xfrm>
          <a:prstGeom prst="line">
            <a:avLst/>
          </a:prstGeom>
          <a:ln w="38100" cap="flat">
            <a:solidFill>
              <a:srgbClr val="FFFFFF"/>
            </a:solidFill>
            <a:prstDash val="solid"/>
            <a:headEnd type="none" w="sm" len="sm"/>
            <a:tailEnd type="none" w="sm" len="sm"/>
          </a:ln>
        </p:spPr>
      </p:sp>
      <p:sp>
        <p:nvSpPr>
          <p:cNvPr id="7" name="AutoShape 7"/>
          <p:cNvSpPr/>
          <p:nvPr/>
        </p:nvSpPr>
        <p:spPr>
          <a:xfrm>
            <a:off x="1028700" y="2142714"/>
            <a:ext cx="15693187" cy="0"/>
          </a:xfrm>
          <a:prstGeom prst="line">
            <a:avLst/>
          </a:prstGeom>
          <a:ln w="38100" cap="flat">
            <a:solidFill>
              <a:srgbClr val="FFFFFF"/>
            </a:solidFill>
            <a:prstDash val="solid"/>
            <a:headEnd type="none" w="sm" len="sm"/>
            <a:tailEnd type="none" w="sm" len="sm"/>
          </a:ln>
        </p:spPr>
      </p:sp>
      <p:sp>
        <p:nvSpPr>
          <p:cNvPr id="8" name="TextBox 5">
            <a:extLst>
              <a:ext uri="{FF2B5EF4-FFF2-40B4-BE49-F238E27FC236}">
                <a16:creationId xmlns:a16="http://schemas.microsoft.com/office/drawing/2014/main" id="{2817B824-C889-CBCC-93F6-224B2904ACB6}"/>
              </a:ext>
            </a:extLst>
          </p:cNvPr>
          <p:cNvSpPr txBox="1"/>
          <p:nvPr/>
        </p:nvSpPr>
        <p:spPr>
          <a:xfrm>
            <a:off x="-16845424" y="1702546"/>
            <a:ext cx="14675635" cy="1334395"/>
          </a:xfrm>
          <a:prstGeom prst="rect">
            <a:avLst/>
          </a:prstGeom>
        </p:spPr>
        <p:txBody>
          <a:bodyPr lIns="0" tIns="0" rIns="0" bIns="0" rtlCol="0" anchor="t">
            <a:spAutoFit/>
          </a:bodyPr>
          <a:lstStyle/>
          <a:p>
            <a:pPr algn="ctr">
              <a:lnSpc>
                <a:spcPts val="9156"/>
              </a:lnSpc>
              <a:spcBef>
                <a:spcPct val="0"/>
              </a:spcBef>
            </a:pPr>
            <a:r>
              <a:rPr lang="en-US" sz="8103" dirty="0">
                <a:solidFill>
                  <a:srgbClr val="FFFFFF"/>
                </a:solidFill>
                <a:latin typeface="Impact"/>
                <a:ea typeface="Impact"/>
                <a:cs typeface="Impact"/>
                <a:sym typeface="Impact"/>
              </a:rPr>
              <a:t>COMMUNICATION</a:t>
            </a:r>
            <a:r>
              <a:rPr lang="en-US" sz="8103" b="1" dirty="0">
                <a:solidFill>
                  <a:srgbClr val="FFFFFF"/>
                </a:solidFill>
                <a:latin typeface="Impact"/>
                <a:ea typeface="Impact"/>
                <a:cs typeface="Impact"/>
                <a:sym typeface="Impact"/>
              </a:rPr>
              <a:t>?</a:t>
            </a:r>
          </a:p>
        </p:txBody>
      </p:sp>
      <p:sp>
        <p:nvSpPr>
          <p:cNvPr id="9" name="TextBox 6">
            <a:extLst>
              <a:ext uri="{FF2B5EF4-FFF2-40B4-BE49-F238E27FC236}">
                <a16:creationId xmlns:a16="http://schemas.microsoft.com/office/drawing/2014/main" id="{A68A59DB-3341-2375-1C69-E6C732F2FF7A}"/>
              </a:ext>
            </a:extLst>
          </p:cNvPr>
          <p:cNvSpPr txBox="1"/>
          <p:nvPr/>
        </p:nvSpPr>
        <p:spPr>
          <a:xfrm>
            <a:off x="-28869309" y="3809171"/>
            <a:ext cx="16620080" cy="4004031"/>
          </a:xfrm>
          <a:prstGeom prst="rect">
            <a:avLst/>
          </a:prstGeom>
        </p:spPr>
        <p:txBody>
          <a:bodyPr lIns="0" tIns="0" rIns="0" bIns="0" rtlCol="0" anchor="t">
            <a:spAutoFit/>
          </a:bodyPr>
          <a:lstStyle/>
          <a:p>
            <a:pPr algn="l">
              <a:lnSpc>
                <a:spcPts val="4593"/>
              </a:lnSpc>
              <a:spcBef>
                <a:spcPct val="0"/>
              </a:spcBef>
            </a:pPr>
            <a:r>
              <a:rPr lang="en-US" sz="3280" dirty="0">
                <a:solidFill>
                  <a:srgbClr val="FFFFFF"/>
                </a:solidFill>
                <a:latin typeface="Canva Sans"/>
                <a:ea typeface="Canva Sans"/>
                <a:cs typeface="Canva Sans"/>
                <a:sym typeface="Canva Sans"/>
              </a:rPr>
              <a:t>Computers communicate by sending data in small units called packets over networks using protocols like TCP/IP. Each computer has a unique IP address, and data travels through routers and switches to reach the correct destination. Protocols ensure the data is sent, received, and understood correctly. Communication can happen via wired (like Ethernet) or wireless (like Wi-Fi) connections, and once the data reaches the receiver, it is reassembled into its original form.</a:t>
            </a:r>
          </a:p>
        </p:txBody>
      </p:sp>
      <p:sp>
        <p:nvSpPr>
          <p:cNvPr id="10" name="Freeform 3">
            <a:extLst>
              <a:ext uri="{FF2B5EF4-FFF2-40B4-BE49-F238E27FC236}">
                <a16:creationId xmlns:a16="http://schemas.microsoft.com/office/drawing/2014/main" id="{104F7D74-A130-9D99-C8B8-D715DAA02C58}"/>
              </a:ext>
            </a:extLst>
          </p:cNvPr>
          <p:cNvSpPr/>
          <p:nvPr/>
        </p:nvSpPr>
        <p:spPr>
          <a:xfrm>
            <a:off x="14325600" y="5398555"/>
            <a:ext cx="12734391" cy="8229600"/>
          </a:xfrm>
          <a:custGeom>
            <a:avLst/>
            <a:gdLst/>
            <a:ahLst/>
            <a:cxnLst/>
            <a:rect l="l" t="t" r="r" b="b"/>
            <a:pathLst>
              <a:path w="12734391" h="8229600">
                <a:moveTo>
                  <a:pt x="0" y="0"/>
                </a:moveTo>
                <a:lnTo>
                  <a:pt x="12734391" y="0"/>
                </a:lnTo>
                <a:lnTo>
                  <a:pt x="12734391" y="8229600"/>
                </a:lnTo>
                <a:lnTo>
                  <a:pt x="0" y="8229600"/>
                </a:lnTo>
                <a:lnTo>
                  <a:pt x="0" y="0"/>
                </a:lnTo>
                <a:close/>
              </a:path>
            </a:pathLst>
          </a:custGeom>
          <a:blipFill>
            <a:blip r:embed="rId4"/>
            <a:stretch>
              <a:fillRect/>
            </a:stretch>
          </a:blipFill>
        </p:spPr>
      </p:sp>
      <p:sp>
        <p:nvSpPr>
          <p:cNvPr id="11" name="Freeform 4">
            <a:extLst>
              <a:ext uri="{FF2B5EF4-FFF2-40B4-BE49-F238E27FC236}">
                <a16:creationId xmlns:a16="http://schemas.microsoft.com/office/drawing/2014/main" id="{53152573-D21A-2D2A-499F-DBF65E0CB161}"/>
              </a:ext>
            </a:extLst>
          </p:cNvPr>
          <p:cNvSpPr/>
          <p:nvPr/>
        </p:nvSpPr>
        <p:spPr>
          <a:xfrm>
            <a:off x="-2749254" y="11853724"/>
            <a:ext cx="1898152" cy="1598524"/>
          </a:xfrm>
          <a:custGeom>
            <a:avLst/>
            <a:gdLst/>
            <a:ahLst/>
            <a:cxnLst/>
            <a:rect l="l" t="t" r="r" b="b"/>
            <a:pathLst>
              <a:path w="2910337" h="3031601">
                <a:moveTo>
                  <a:pt x="0" y="0"/>
                </a:moveTo>
                <a:lnTo>
                  <a:pt x="2910337" y="0"/>
                </a:lnTo>
                <a:lnTo>
                  <a:pt x="2910337" y="3031601"/>
                </a:lnTo>
                <a:lnTo>
                  <a:pt x="0" y="30316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2" name="TextBox 6">
            <a:extLst>
              <a:ext uri="{FF2B5EF4-FFF2-40B4-BE49-F238E27FC236}">
                <a16:creationId xmlns:a16="http://schemas.microsoft.com/office/drawing/2014/main" id="{4A3C7088-5E26-E39A-BA32-5D838F0794AB}"/>
              </a:ext>
            </a:extLst>
          </p:cNvPr>
          <p:cNvSpPr txBox="1"/>
          <p:nvPr/>
        </p:nvSpPr>
        <p:spPr>
          <a:xfrm>
            <a:off x="5823547" y="-2079738"/>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 </a:t>
            </a:r>
          </a:p>
        </p:txBody>
      </p:sp>
      <p:sp>
        <p:nvSpPr>
          <p:cNvPr id="13" name="TextBox 8">
            <a:extLst>
              <a:ext uri="{FF2B5EF4-FFF2-40B4-BE49-F238E27FC236}">
                <a16:creationId xmlns:a16="http://schemas.microsoft.com/office/drawing/2014/main" id="{AE1EBBEA-3506-5054-D3C2-427F67687DBF}"/>
              </a:ext>
            </a:extLst>
          </p:cNvPr>
          <p:cNvSpPr txBox="1"/>
          <p:nvPr/>
        </p:nvSpPr>
        <p:spPr>
          <a:xfrm>
            <a:off x="1028700" y="11506308"/>
            <a:ext cx="2474263" cy="466731"/>
          </a:xfrm>
          <a:prstGeom prst="rect">
            <a:avLst/>
          </a:prstGeom>
        </p:spPr>
        <p:txBody>
          <a:bodyPr wrap="square" lIns="0" tIns="0" rIns="0" bIns="0" rtlCol="0" anchor="t">
            <a:spAutoFit/>
          </a:bodyPr>
          <a:lstStyle/>
          <a:p>
            <a:pPr algn="ctr">
              <a:lnSpc>
                <a:spcPts val="3875"/>
              </a:lnSpc>
              <a:spcBef>
                <a:spcPct val="0"/>
              </a:spcBef>
            </a:pPr>
            <a:r>
              <a:rPr lang="en-US" sz="2768" dirty="0">
                <a:solidFill>
                  <a:srgbClr val="FFFFFF"/>
                </a:solidFill>
                <a:latin typeface="Canva Sans"/>
                <a:ea typeface="Canva Sans"/>
                <a:cs typeface="Canva Sans"/>
                <a:sym typeface="Canva Sans"/>
              </a:rPr>
              <a:t>What is TCP?</a:t>
            </a:r>
          </a:p>
        </p:txBody>
      </p:sp>
      <p:sp>
        <p:nvSpPr>
          <p:cNvPr id="14" name="TextBox 9">
            <a:extLst>
              <a:ext uri="{FF2B5EF4-FFF2-40B4-BE49-F238E27FC236}">
                <a16:creationId xmlns:a16="http://schemas.microsoft.com/office/drawing/2014/main" id="{23E6A165-C317-B546-9C78-052340BE791E}"/>
              </a:ext>
            </a:extLst>
          </p:cNvPr>
          <p:cNvSpPr txBox="1"/>
          <p:nvPr/>
        </p:nvSpPr>
        <p:spPr>
          <a:xfrm>
            <a:off x="1028700" y="12112175"/>
            <a:ext cx="17095236" cy="1624746"/>
          </a:xfrm>
          <a:prstGeom prst="rect">
            <a:avLst/>
          </a:prstGeom>
        </p:spPr>
        <p:txBody>
          <a:bodyPr lIns="0" tIns="0" rIns="0" bIns="0" rtlCol="0" anchor="t">
            <a:spAutoFit/>
          </a:bodyPr>
          <a:lstStyle/>
          <a:p>
            <a:pPr marL="506329" lvl="1" indent="-253164" algn="l">
              <a:lnSpc>
                <a:spcPts val="3283"/>
              </a:lnSpc>
              <a:buFont typeface="Arial"/>
              <a:buChar char="•"/>
            </a:pPr>
            <a:r>
              <a:rPr lang="en-US" sz="2345" b="1" u="sng" dirty="0">
                <a:solidFill>
                  <a:srgbClr val="FFFFFF"/>
                </a:solidFill>
                <a:latin typeface="Canva Sans Bold"/>
                <a:ea typeface="Canva Sans Bold"/>
                <a:cs typeface="Canva Sans Bold"/>
                <a:sym typeface="Canva Sans Bold"/>
              </a:rPr>
              <a:t>TCP (Transmission Control Protocol) is a communication protocol used to ensure reliable data transmission over a network. It breaks data into packets, sends them to the destination, and guarantees that they are received in the correct order and without errors. If any packets are lost or corrupted, TCP requests that they be retransmitted. This ensures a stable and error-free connection between devices.</a:t>
            </a:r>
          </a:p>
        </p:txBody>
      </p:sp>
      <p:sp>
        <p:nvSpPr>
          <p:cNvPr id="15" name="Freeform 5">
            <a:extLst>
              <a:ext uri="{FF2B5EF4-FFF2-40B4-BE49-F238E27FC236}">
                <a16:creationId xmlns:a16="http://schemas.microsoft.com/office/drawing/2014/main" id="{38CD2EDC-8504-0D7E-02E4-67D36D8C3641}"/>
              </a:ext>
            </a:extLst>
          </p:cNvPr>
          <p:cNvSpPr/>
          <p:nvPr/>
        </p:nvSpPr>
        <p:spPr>
          <a:xfrm rot="10800000">
            <a:off x="7240277" y="11674377"/>
            <a:ext cx="3064576" cy="2500342"/>
          </a:xfrm>
          <a:custGeom>
            <a:avLst/>
            <a:gdLst/>
            <a:ahLst/>
            <a:cxnLst/>
            <a:rect l="l" t="t" r="r" b="b"/>
            <a:pathLst>
              <a:path w="4472452" h="3533237">
                <a:moveTo>
                  <a:pt x="0" y="0"/>
                </a:moveTo>
                <a:lnTo>
                  <a:pt x="4472452" y="0"/>
                </a:lnTo>
                <a:lnTo>
                  <a:pt x="4472452" y="3533237"/>
                </a:lnTo>
                <a:lnTo>
                  <a:pt x="0" y="3533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5">
            <a:extLst>
              <a:ext uri="{FF2B5EF4-FFF2-40B4-BE49-F238E27FC236}">
                <a16:creationId xmlns:a16="http://schemas.microsoft.com/office/drawing/2014/main" id="{724C33A8-1DD0-D58B-4309-FE77442791D2}"/>
              </a:ext>
            </a:extLst>
          </p:cNvPr>
          <p:cNvSpPr/>
          <p:nvPr/>
        </p:nvSpPr>
        <p:spPr>
          <a:xfrm>
            <a:off x="20131267"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6">
            <a:extLst>
              <a:ext uri="{FF2B5EF4-FFF2-40B4-BE49-F238E27FC236}">
                <a16:creationId xmlns:a16="http://schemas.microsoft.com/office/drawing/2014/main" id="{0D0C2EED-1A97-3559-DFE4-BE6559DC872C}"/>
              </a:ext>
            </a:extLst>
          </p:cNvPr>
          <p:cNvSpPr/>
          <p:nvPr/>
        </p:nvSpPr>
        <p:spPr>
          <a:xfrm>
            <a:off x="23110768" y="7884551"/>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7">
            <a:extLst>
              <a:ext uri="{FF2B5EF4-FFF2-40B4-BE49-F238E27FC236}">
                <a16:creationId xmlns:a16="http://schemas.microsoft.com/office/drawing/2014/main" id="{4B7CB583-677B-B85E-8CF2-FD145A8E35BD}"/>
              </a:ext>
            </a:extLst>
          </p:cNvPr>
          <p:cNvSpPr/>
          <p:nvPr/>
        </p:nvSpPr>
        <p:spPr>
          <a:xfrm>
            <a:off x="25599869"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80532" y="-2628900"/>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745524" y="4851670"/>
            <a:ext cx="12734391" cy="8229600"/>
          </a:xfrm>
          <a:custGeom>
            <a:avLst/>
            <a:gdLst/>
            <a:ahLst/>
            <a:cxnLst/>
            <a:rect l="l" t="t" r="r" b="b"/>
            <a:pathLst>
              <a:path w="12734391" h="8229600">
                <a:moveTo>
                  <a:pt x="0" y="0"/>
                </a:moveTo>
                <a:lnTo>
                  <a:pt x="12734391" y="0"/>
                </a:lnTo>
                <a:lnTo>
                  <a:pt x="12734391" y="8229600"/>
                </a:lnTo>
                <a:lnTo>
                  <a:pt x="0" y="8229600"/>
                </a:lnTo>
                <a:lnTo>
                  <a:pt x="0" y="0"/>
                </a:lnTo>
                <a:close/>
              </a:path>
            </a:pathLst>
          </a:custGeom>
          <a:blipFill>
            <a:blip r:embed="rId4"/>
            <a:stretch>
              <a:fillRect/>
            </a:stretch>
          </a:blipFill>
        </p:spPr>
      </p:sp>
      <p:sp>
        <p:nvSpPr>
          <p:cNvPr id="4" name="Freeform 4"/>
          <p:cNvSpPr/>
          <p:nvPr/>
        </p:nvSpPr>
        <p:spPr>
          <a:xfrm rot="1794919">
            <a:off x="-874930" y="8014157"/>
            <a:ext cx="2910337" cy="3031601"/>
          </a:xfrm>
          <a:custGeom>
            <a:avLst/>
            <a:gdLst/>
            <a:ahLst/>
            <a:cxnLst/>
            <a:rect l="l" t="t" r="r" b="b"/>
            <a:pathLst>
              <a:path w="2910337" h="3031601">
                <a:moveTo>
                  <a:pt x="0" y="0"/>
                </a:moveTo>
                <a:lnTo>
                  <a:pt x="2910337" y="0"/>
                </a:lnTo>
                <a:lnTo>
                  <a:pt x="2910337" y="3031601"/>
                </a:lnTo>
                <a:lnTo>
                  <a:pt x="0" y="30316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745524" y="6173539"/>
            <a:ext cx="4472452" cy="3533237"/>
          </a:xfrm>
          <a:custGeom>
            <a:avLst/>
            <a:gdLst/>
            <a:ahLst/>
            <a:cxnLst/>
            <a:rect l="l" t="t" r="r" b="b"/>
            <a:pathLst>
              <a:path w="4472452" h="3533237">
                <a:moveTo>
                  <a:pt x="0" y="0"/>
                </a:moveTo>
                <a:lnTo>
                  <a:pt x="4472452" y="0"/>
                </a:lnTo>
                <a:lnTo>
                  <a:pt x="4472452" y="3533237"/>
                </a:lnTo>
                <a:lnTo>
                  <a:pt x="0" y="3533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823547" y="1300598"/>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 </a:t>
            </a:r>
          </a:p>
        </p:txBody>
      </p:sp>
      <p:sp>
        <p:nvSpPr>
          <p:cNvPr id="7" name="TextBox 7"/>
          <p:cNvSpPr txBox="1"/>
          <p:nvPr/>
        </p:nvSpPr>
        <p:spPr>
          <a:xfrm>
            <a:off x="-2515175" y="-57150"/>
            <a:ext cx="5817821" cy="375285"/>
          </a:xfrm>
          <a:prstGeom prst="rect">
            <a:avLst/>
          </a:prstGeom>
        </p:spPr>
        <p:txBody>
          <a:bodyPr lIns="0" tIns="0" rIns="0" bIns="0" rtlCol="0" anchor="t">
            <a:spAutoFit/>
          </a:bodyPr>
          <a:lstStyle/>
          <a:p>
            <a:pPr algn="ctr">
              <a:lnSpc>
                <a:spcPts val="2940"/>
              </a:lnSpc>
            </a:pPr>
            <a:r>
              <a:rPr lang="en-US" sz="2100" i="1">
                <a:solidFill>
                  <a:srgbClr val="FFFFFF"/>
                </a:solidFill>
                <a:latin typeface="Poppins Italics"/>
                <a:ea typeface="Poppins Italics"/>
                <a:cs typeface="Poppins Italics"/>
                <a:sym typeface="Poppins Italics"/>
              </a:rPr>
              <a:t>ENDS</a:t>
            </a:r>
          </a:p>
        </p:txBody>
      </p:sp>
      <p:sp>
        <p:nvSpPr>
          <p:cNvPr id="8" name="TextBox 8"/>
          <p:cNvSpPr txBox="1"/>
          <p:nvPr/>
        </p:nvSpPr>
        <p:spPr>
          <a:xfrm>
            <a:off x="1448772" y="3243862"/>
            <a:ext cx="2474263" cy="466731"/>
          </a:xfrm>
          <a:prstGeom prst="rect">
            <a:avLst/>
          </a:prstGeom>
        </p:spPr>
        <p:txBody>
          <a:bodyPr wrap="square" lIns="0" tIns="0" rIns="0" bIns="0" rtlCol="0" anchor="t">
            <a:spAutoFit/>
          </a:bodyPr>
          <a:lstStyle/>
          <a:p>
            <a:pPr algn="ctr">
              <a:lnSpc>
                <a:spcPts val="3875"/>
              </a:lnSpc>
              <a:spcBef>
                <a:spcPct val="0"/>
              </a:spcBef>
            </a:pPr>
            <a:r>
              <a:rPr lang="en-US" sz="2768" dirty="0">
                <a:solidFill>
                  <a:srgbClr val="FFFFFF"/>
                </a:solidFill>
                <a:latin typeface="Canva Sans"/>
                <a:ea typeface="Canva Sans"/>
                <a:cs typeface="Canva Sans"/>
                <a:sym typeface="Canva Sans"/>
              </a:rPr>
              <a:t>What is TCP?</a:t>
            </a:r>
          </a:p>
        </p:txBody>
      </p:sp>
      <p:sp>
        <p:nvSpPr>
          <p:cNvPr id="9" name="TextBox 9"/>
          <p:cNvSpPr txBox="1"/>
          <p:nvPr/>
        </p:nvSpPr>
        <p:spPr>
          <a:xfrm>
            <a:off x="1192764" y="3710593"/>
            <a:ext cx="17095236" cy="1624746"/>
          </a:xfrm>
          <a:prstGeom prst="rect">
            <a:avLst/>
          </a:prstGeom>
        </p:spPr>
        <p:txBody>
          <a:bodyPr lIns="0" tIns="0" rIns="0" bIns="0" rtlCol="0" anchor="t">
            <a:spAutoFit/>
          </a:bodyPr>
          <a:lstStyle/>
          <a:p>
            <a:pPr marL="506329" lvl="1" indent="-253164" algn="l">
              <a:lnSpc>
                <a:spcPts val="3283"/>
              </a:lnSpc>
              <a:buFont typeface="Arial"/>
              <a:buChar char="•"/>
            </a:pPr>
            <a:r>
              <a:rPr lang="en-US" sz="2345" b="1" u="sng">
                <a:solidFill>
                  <a:srgbClr val="FFFFFF"/>
                </a:solidFill>
                <a:latin typeface="Canva Sans Bold"/>
                <a:ea typeface="Canva Sans Bold"/>
                <a:cs typeface="Canva Sans Bold"/>
                <a:sym typeface="Canva Sans Bold"/>
              </a:rPr>
              <a:t>TCP (Transmission Control Protocol) is a communication protocol used to ensure reliable data transmission over a network. It breaks data into packets, sends them to the destination, and guarantees that they are received in the correct order and without errors. If any packets are lost or corrupted, TCP requests that they be retransmitted. This ensures a stable and error-free connection between devices.</a:t>
            </a:r>
          </a:p>
        </p:txBody>
      </p:sp>
      <p:sp>
        <p:nvSpPr>
          <p:cNvPr id="10" name="TextBox 4">
            <a:extLst>
              <a:ext uri="{FF2B5EF4-FFF2-40B4-BE49-F238E27FC236}">
                <a16:creationId xmlns:a16="http://schemas.microsoft.com/office/drawing/2014/main" id="{2091173B-5ADA-A971-DC80-7309C06DD11D}"/>
              </a:ext>
            </a:extLst>
          </p:cNvPr>
          <p:cNvSpPr txBox="1"/>
          <p:nvPr/>
        </p:nvSpPr>
        <p:spPr>
          <a:xfrm>
            <a:off x="-18110088" y="2353338"/>
            <a:ext cx="14675635" cy="1334395"/>
          </a:xfrm>
          <a:prstGeom prst="rect">
            <a:avLst/>
          </a:prstGeom>
        </p:spPr>
        <p:txBody>
          <a:bodyPr lIns="0" tIns="0" rIns="0" bIns="0" rtlCol="0" anchor="t">
            <a:spAutoFit/>
          </a:bodyPr>
          <a:lstStyle/>
          <a:p>
            <a:pPr algn="ctr">
              <a:lnSpc>
                <a:spcPts val="9156"/>
              </a:lnSpc>
              <a:spcBef>
                <a:spcPct val="0"/>
              </a:spcBef>
            </a:pPr>
            <a:r>
              <a:rPr lang="en-US" sz="8103" dirty="0">
                <a:solidFill>
                  <a:srgbClr val="FFFFFF"/>
                </a:solidFill>
                <a:latin typeface="Impact"/>
                <a:ea typeface="Impact"/>
                <a:cs typeface="Impact"/>
                <a:sym typeface="Impact"/>
              </a:rPr>
              <a:t>INTERNET</a:t>
            </a:r>
          </a:p>
        </p:txBody>
      </p:sp>
      <p:sp>
        <p:nvSpPr>
          <p:cNvPr id="11" name="TextBox 5">
            <a:extLst>
              <a:ext uri="{FF2B5EF4-FFF2-40B4-BE49-F238E27FC236}">
                <a16:creationId xmlns:a16="http://schemas.microsoft.com/office/drawing/2014/main" id="{8E3A7EE8-85E8-0C80-A041-CB24316DDF58}"/>
              </a:ext>
            </a:extLst>
          </p:cNvPr>
          <p:cNvSpPr txBox="1"/>
          <p:nvPr/>
        </p:nvSpPr>
        <p:spPr>
          <a:xfrm>
            <a:off x="-17709815" y="4239299"/>
            <a:ext cx="15898644" cy="1434639"/>
          </a:xfrm>
          <a:prstGeom prst="rect">
            <a:avLst/>
          </a:prstGeom>
        </p:spPr>
        <p:txBody>
          <a:bodyPr lIns="0" tIns="0" rIns="0" bIns="0" rtlCol="0" anchor="t">
            <a:spAutoFit/>
          </a:bodyPr>
          <a:lstStyle/>
          <a:p>
            <a:pPr algn="r">
              <a:lnSpc>
                <a:spcPts val="3875"/>
              </a:lnSpc>
              <a:spcBef>
                <a:spcPct val="0"/>
              </a:spcBef>
            </a:pPr>
            <a:r>
              <a:rPr lang="en-US" sz="2768">
                <a:solidFill>
                  <a:srgbClr val="FFFFFF"/>
                </a:solidFill>
                <a:latin typeface="Canva Sans"/>
                <a:ea typeface="Canva Sans"/>
                <a:cs typeface="Canva Sans"/>
                <a:sym typeface="Canva Sans"/>
              </a:rPr>
              <a:t>The internet is a global network of interconnected computers and servers that allows for the exchange of data and communication through various protocols, enabling access to websites, services, and information.</a:t>
            </a:r>
          </a:p>
        </p:txBody>
      </p:sp>
      <p:sp>
        <p:nvSpPr>
          <p:cNvPr id="12" name="AutoShape 6">
            <a:extLst>
              <a:ext uri="{FF2B5EF4-FFF2-40B4-BE49-F238E27FC236}">
                <a16:creationId xmlns:a16="http://schemas.microsoft.com/office/drawing/2014/main" id="{C37E9C9D-3DA6-873A-7AE4-176FCDA49558}"/>
              </a:ext>
            </a:extLst>
          </p:cNvPr>
          <p:cNvSpPr/>
          <p:nvPr/>
        </p:nvSpPr>
        <p:spPr>
          <a:xfrm>
            <a:off x="-20650200" y="6173539"/>
            <a:ext cx="15693187" cy="0"/>
          </a:xfrm>
          <a:prstGeom prst="line">
            <a:avLst/>
          </a:prstGeom>
          <a:ln w="38100" cap="flat">
            <a:solidFill>
              <a:srgbClr val="FFFFFF"/>
            </a:solidFill>
            <a:prstDash val="solid"/>
            <a:headEnd type="none" w="sm" len="sm"/>
            <a:tailEnd type="none" w="sm" len="sm"/>
          </a:ln>
        </p:spPr>
      </p:sp>
      <p:sp>
        <p:nvSpPr>
          <p:cNvPr id="13" name="AutoShape 7">
            <a:extLst>
              <a:ext uri="{FF2B5EF4-FFF2-40B4-BE49-F238E27FC236}">
                <a16:creationId xmlns:a16="http://schemas.microsoft.com/office/drawing/2014/main" id="{36D48BA3-BD79-2725-C2BD-78314E952D27}"/>
              </a:ext>
            </a:extLst>
          </p:cNvPr>
          <p:cNvSpPr/>
          <p:nvPr/>
        </p:nvSpPr>
        <p:spPr>
          <a:xfrm>
            <a:off x="-17504358" y="3985975"/>
            <a:ext cx="15693187" cy="0"/>
          </a:xfrm>
          <a:prstGeom prst="line">
            <a:avLst/>
          </a:prstGeom>
          <a:ln w="38100" cap="flat">
            <a:solidFill>
              <a:srgbClr val="FFFFFF"/>
            </a:solidFill>
            <a:prstDash val="solid"/>
            <a:headEnd type="none" w="sm" len="sm"/>
            <a:tailEnd type="none" w="sm" len="sm"/>
          </a:ln>
        </p:spPr>
      </p:sp>
      <p:sp>
        <p:nvSpPr>
          <p:cNvPr id="14" name="Freeform 8">
            <a:extLst>
              <a:ext uri="{FF2B5EF4-FFF2-40B4-BE49-F238E27FC236}">
                <a16:creationId xmlns:a16="http://schemas.microsoft.com/office/drawing/2014/main" id="{389C48EA-D6BA-79A7-DD81-422A25168F90}"/>
              </a:ext>
            </a:extLst>
          </p:cNvPr>
          <p:cNvSpPr/>
          <p:nvPr/>
        </p:nvSpPr>
        <p:spPr>
          <a:xfrm>
            <a:off x="-1430353" y="-16532050"/>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1">
            <a:extLst>
              <a:ext uri="{FF2B5EF4-FFF2-40B4-BE49-F238E27FC236}">
                <a16:creationId xmlns:a16="http://schemas.microsoft.com/office/drawing/2014/main" id="{52E62642-7BD9-9942-70D6-B95E3BF191A8}"/>
              </a:ext>
            </a:extLst>
          </p:cNvPr>
          <p:cNvSpPr/>
          <p:nvPr/>
        </p:nvSpPr>
        <p:spPr>
          <a:xfrm>
            <a:off x="-1707558" y="-16532050"/>
            <a:ext cx="4039985" cy="4114800"/>
          </a:xfrm>
          <a:custGeom>
            <a:avLst/>
            <a:gdLst/>
            <a:ahLst/>
            <a:cxnLst/>
            <a:rect l="l" t="t" r="r" b="b"/>
            <a:pathLst>
              <a:path w="4039985" h="4114800">
                <a:moveTo>
                  <a:pt x="0" y="0"/>
                </a:moveTo>
                <a:lnTo>
                  <a:pt x="4039985" y="0"/>
                </a:lnTo>
                <a:lnTo>
                  <a:pt x="403998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2">
            <a:extLst>
              <a:ext uri="{FF2B5EF4-FFF2-40B4-BE49-F238E27FC236}">
                <a16:creationId xmlns:a16="http://schemas.microsoft.com/office/drawing/2014/main" id="{AA286944-87FA-4B50-E9E7-0489B6A2906E}"/>
              </a:ext>
            </a:extLst>
          </p:cNvPr>
          <p:cNvSpPr/>
          <p:nvPr/>
        </p:nvSpPr>
        <p:spPr>
          <a:xfrm flipV="1">
            <a:off x="4014130" y="-16541893"/>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3">
            <a:extLst>
              <a:ext uri="{FF2B5EF4-FFF2-40B4-BE49-F238E27FC236}">
                <a16:creationId xmlns:a16="http://schemas.microsoft.com/office/drawing/2014/main" id="{A9A2B027-9500-080F-A577-F170F551DBFF}"/>
              </a:ext>
            </a:extLst>
          </p:cNvPr>
          <p:cNvSpPr/>
          <p:nvPr/>
        </p:nvSpPr>
        <p:spPr>
          <a:xfrm flipV="1">
            <a:off x="3736925" y="-16541893"/>
            <a:ext cx="4039985" cy="4114800"/>
          </a:xfrm>
          <a:custGeom>
            <a:avLst/>
            <a:gdLst/>
            <a:ahLst/>
            <a:cxnLst/>
            <a:rect l="l" t="t" r="r" b="b"/>
            <a:pathLst>
              <a:path w="4039985" h="4114800">
                <a:moveTo>
                  <a:pt x="0" y="4114800"/>
                </a:moveTo>
                <a:lnTo>
                  <a:pt x="4039985" y="4114800"/>
                </a:lnTo>
                <a:lnTo>
                  <a:pt x="4039985"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4">
            <a:extLst>
              <a:ext uri="{FF2B5EF4-FFF2-40B4-BE49-F238E27FC236}">
                <a16:creationId xmlns:a16="http://schemas.microsoft.com/office/drawing/2014/main" id="{5BE0A338-5E7A-F513-2F29-6323180CDF04}"/>
              </a:ext>
            </a:extLst>
          </p:cNvPr>
          <p:cNvSpPr/>
          <p:nvPr/>
        </p:nvSpPr>
        <p:spPr>
          <a:xfrm>
            <a:off x="10116091" y="-22253977"/>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5">
            <a:extLst>
              <a:ext uri="{FF2B5EF4-FFF2-40B4-BE49-F238E27FC236}">
                <a16:creationId xmlns:a16="http://schemas.microsoft.com/office/drawing/2014/main" id="{AA36734C-BAD5-85F5-1836-3353A7E9F23E}"/>
              </a:ext>
            </a:extLst>
          </p:cNvPr>
          <p:cNvSpPr/>
          <p:nvPr/>
        </p:nvSpPr>
        <p:spPr>
          <a:xfrm>
            <a:off x="9838886" y="-22253977"/>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16">
            <a:extLst>
              <a:ext uri="{FF2B5EF4-FFF2-40B4-BE49-F238E27FC236}">
                <a16:creationId xmlns:a16="http://schemas.microsoft.com/office/drawing/2014/main" id="{BDD38451-5C8E-74D0-2C4C-50E8E3D69280}"/>
              </a:ext>
            </a:extLst>
          </p:cNvPr>
          <p:cNvSpPr/>
          <p:nvPr/>
        </p:nvSpPr>
        <p:spPr>
          <a:xfrm flipV="1">
            <a:off x="15082386" y="-2212630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17">
            <a:extLst>
              <a:ext uri="{FF2B5EF4-FFF2-40B4-BE49-F238E27FC236}">
                <a16:creationId xmlns:a16="http://schemas.microsoft.com/office/drawing/2014/main" id="{5EA53C3D-8702-4FB8-AFB2-622C2AC0A0FD}"/>
              </a:ext>
            </a:extLst>
          </p:cNvPr>
          <p:cNvSpPr/>
          <p:nvPr/>
        </p:nvSpPr>
        <p:spPr>
          <a:xfrm flipV="1">
            <a:off x="14805181" y="-2212630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4">
            <a:extLst>
              <a:ext uri="{FF2B5EF4-FFF2-40B4-BE49-F238E27FC236}">
                <a16:creationId xmlns:a16="http://schemas.microsoft.com/office/drawing/2014/main" id="{38197564-8E79-B32C-E14A-DE1ACD83D6CA}"/>
              </a:ext>
            </a:extLst>
          </p:cNvPr>
          <p:cNvSpPr/>
          <p:nvPr/>
        </p:nvSpPr>
        <p:spPr>
          <a:xfrm>
            <a:off x="1642118" y="-801871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Freeform 6">
            <a:extLst>
              <a:ext uri="{FF2B5EF4-FFF2-40B4-BE49-F238E27FC236}">
                <a16:creationId xmlns:a16="http://schemas.microsoft.com/office/drawing/2014/main" id="{FDFF5C48-4FE2-020F-6C3D-8E51D24DFDE8}"/>
              </a:ext>
            </a:extLst>
          </p:cNvPr>
          <p:cNvSpPr/>
          <p:nvPr/>
        </p:nvSpPr>
        <p:spPr>
          <a:xfrm>
            <a:off x="6927884" y="-13362865"/>
            <a:ext cx="2911002" cy="2911002"/>
          </a:xfrm>
          <a:custGeom>
            <a:avLst/>
            <a:gdLst/>
            <a:ahLst/>
            <a:cxnLst/>
            <a:rect l="l" t="t" r="r" b="b"/>
            <a:pathLst>
              <a:path w="2911002" h="2911002">
                <a:moveTo>
                  <a:pt x="0" y="0"/>
                </a:moveTo>
                <a:lnTo>
                  <a:pt x="2911002" y="0"/>
                </a:lnTo>
                <a:lnTo>
                  <a:pt x="2911002" y="2911003"/>
                </a:lnTo>
                <a:lnTo>
                  <a:pt x="0" y="29110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4" name="Freeform 7">
            <a:extLst>
              <a:ext uri="{FF2B5EF4-FFF2-40B4-BE49-F238E27FC236}">
                <a16:creationId xmlns:a16="http://schemas.microsoft.com/office/drawing/2014/main" id="{F2EDA265-BC7E-8C8E-22F6-3DF89BC7ACC5}"/>
              </a:ext>
            </a:extLst>
          </p:cNvPr>
          <p:cNvSpPr/>
          <p:nvPr/>
        </p:nvSpPr>
        <p:spPr>
          <a:xfrm>
            <a:off x="13667397" y="-16812690"/>
            <a:ext cx="2808515" cy="2476600"/>
          </a:xfrm>
          <a:custGeom>
            <a:avLst/>
            <a:gdLst/>
            <a:ahLst/>
            <a:cxnLst/>
            <a:rect l="l" t="t" r="r" b="b"/>
            <a:pathLst>
              <a:path w="2808515" h="2476600">
                <a:moveTo>
                  <a:pt x="0" y="0"/>
                </a:moveTo>
                <a:lnTo>
                  <a:pt x="2808515" y="0"/>
                </a:lnTo>
                <a:lnTo>
                  <a:pt x="2808515" y="2476599"/>
                </a:lnTo>
                <a:lnTo>
                  <a:pt x="0" y="247659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dirty="0"/>
          </a:p>
        </p:txBody>
      </p:sp>
      <p:sp>
        <p:nvSpPr>
          <p:cNvPr id="27" name="Freeform 5">
            <a:extLst>
              <a:ext uri="{FF2B5EF4-FFF2-40B4-BE49-F238E27FC236}">
                <a16:creationId xmlns:a16="http://schemas.microsoft.com/office/drawing/2014/main" id="{6828B81C-F9BA-144D-9C8E-7B15D4C77D6D}"/>
              </a:ext>
            </a:extLst>
          </p:cNvPr>
          <p:cNvSpPr/>
          <p:nvPr/>
        </p:nvSpPr>
        <p:spPr>
          <a:xfrm>
            <a:off x="-8564182" y="848069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29" name="TextBox 10">
            <a:extLst>
              <a:ext uri="{FF2B5EF4-FFF2-40B4-BE49-F238E27FC236}">
                <a16:creationId xmlns:a16="http://schemas.microsoft.com/office/drawing/2014/main" id="{BB1D8F71-62B9-79A1-3B19-2DCD110D919D}"/>
              </a:ext>
            </a:extLst>
          </p:cNvPr>
          <p:cNvSpPr txBox="1"/>
          <p:nvPr/>
        </p:nvSpPr>
        <p:spPr>
          <a:xfrm>
            <a:off x="9144000" y="-14793012"/>
            <a:ext cx="2323377" cy="466731"/>
          </a:xfrm>
          <a:prstGeom prst="rect">
            <a:avLst/>
          </a:prstGeom>
        </p:spPr>
        <p:txBody>
          <a:bodyPr wrap="square" lIns="0" tIns="0" rIns="0" bIns="0" rtlCol="0" anchor="t">
            <a:spAutoFit/>
          </a:bodyPr>
          <a:lstStyle/>
          <a:p>
            <a:pPr algn="l">
              <a:lnSpc>
                <a:spcPts val="3875"/>
              </a:lnSpc>
              <a:spcBef>
                <a:spcPct val="0"/>
              </a:spcBef>
            </a:pPr>
            <a:r>
              <a:rPr lang="en-US" sz="2768" dirty="0">
                <a:solidFill>
                  <a:srgbClr val="FFFFFF"/>
                </a:solidFill>
                <a:latin typeface="Canva Sans"/>
                <a:ea typeface="Canva Sans"/>
                <a:cs typeface="Canva Sans"/>
                <a:sym typeface="Canva Sans"/>
              </a:rPr>
              <a:t>Uses of TCP</a:t>
            </a:r>
          </a:p>
        </p:txBody>
      </p:sp>
      <p:sp>
        <p:nvSpPr>
          <p:cNvPr id="30" name="TextBox 3">
            <a:extLst>
              <a:ext uri="{FF2B5EF4-FFF2-40B4-BE49-F238E27FC236}">
                <a16:creationId xmlns:a16="http://schemas.microsoft.com/office/drawing/2014/main" id="{32D1C5A6-9566-BC9E-6399-C029558FFB98}"/>
              </a:ext>
            </a:extLst>
          </p:cNvPr>
          <p:cNvSpPr txBox="1"/>
          <p:nvPr/>
        </p:nvSpPr>
        <p:spPr>
          <a:xfrm>
            <a:off x="6745524" y="-16265843"/>
            <a:ext cx="6640906" cy="1410643"/>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TCP/IP </a:t>
            </a:r>
          </a:p>
        </p:txBody>
      </p:sp>
      <p:sp>
        <p:nvSpPr>
          <p:cNvPr id="25" name="Freeform 5">
            <a:extLst>
              <a:ext uri="{FF2B5EF4-FFF2-40B4-BE49-F238E27FC236}">
                <a16:creationId xmlns:a16="http://schemas.microsoft.com/office/drawing/2014/main" id="{07A2E269-1BF6-C8C2-FF92-1433281F4479}"/>
              </a:ext>
            </a:extLst>
          </p:cNvPr>
          <p:cNvSpPr/>
          <p:nvPr/>
        </p:nvSpPr>
        <p:spPr>
          <a:xfrm>
            <a:off x="20131267"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6" name="Freeform 6">
            <a:extLst>
              <a:ext uri="{FF2B5EF4-FFF2-40B4-BE49-F238E27FC236}">
                <a16:creationId xmlns:a16="http://schemas.microsoft.com/office/drawing/2014/main" id="{EDE48CFB-1771-9ABD-53DD-03596CC91E21}"/>
              </a:ext>
            </a:extLst>
          </p:cNvPr>
          <p:cNvSpPr/>
          <p:nvPr/>
        </p:nvSpPr>
        <p:spPr>
          <a:xfrm>
            <a:off x="23110768" y="7884551"/>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8" name="Freeform 7">
            <a:extLst>
              <a:ext uri="{FF2B5EF4-FFF2-40B4-BE49-F238E27FC236}">
                <a16:creationId xmlns:a16="http://schemas.microsoft.com/office/drawing/2014/main" id="{11D11C4D-7913-3EB7-F5AE-A862785FB238}"/>
              </a:ext>
            </a:extLst>
          </p:cNvPr>
          <p:cNvSpPr/>
          <p:nvPr/>
        </p:nvSpPr>
        <p:spPr>
          <a:xfrm>
            <a:off x="25599869"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083418" y="-4282440"/>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77844" y="2677302"/>
            <a:ext cx="6640906" cy="1410643"/>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TCP/IP </a:t>
            </a:r>
          </a:p>
        </p:txBody>
      </p:sp>
      <p:sp>
        <p:nvSpPr>
          <p:cNvPr id="4" name="Freeform 4"/>
          <p:cNvSpPr/>
          <p:nvPr/>
        </p:nvSpPr>
        <p:spPr>
          <a:xfrm>
            <a:off x="1364912" y="470575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300166" y="5524856"/>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149950" y="5307654"/>
            <a:ext cx="2911002" cy="2911002"/>
          </a:xfrm>
          <a:custGeom>
            <a:avLst/>
            <a:gdLst/>
            <a:ahLst/>
            <a:cxnLst/>
            <a:rect l="l" t="t" r="r" b="b"/>
            <a:pathLst>
              <a:path w="2911002" h="2911002">
                <a:moveTo>
                  <a:pt x="0" y="0"/>
                </a:moveTo>
                <a:lnTo>
                  <a:pt x="2911002" y="0"/>
                </a:lnTo>
                <a:lnTo>
                  <a:pt x="2911002" y="2911003"/>
                </a:lnTo>
                <a:lnTo>
                  <a:pt x="0" y="2911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900695" y="5524856"/>
            <a:ext cx="2808515" cy="2476600"/>
          </a:xfrm>
          <a:custGeom>
            <a:avLst/>
            <a:gdLst/>
            <a:ahLst/>
            <a:cxnLst/>
            <a:rect l="l" t="t" r="r" b="b"/>
            <a:pathLst>
              <a:path w="2808515" h="2476600">
                <a:moveTo>
                  <a:pt x="0" y="0"/>
                </a:moveTo>
                <a:lnTo>
                  <a:pt x="2808515" y="0"/>
                </a:lnTo>
                <a:lnTo>
                  <a:pt x="2808515" y="2476599"/>
                </a:lnTo>
                <a:lnTo>
                  <a:pt x="0" y="24765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13426" y="219642"/>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515175" y="-57150"/>
            <a:ext cx="5817821" cy="375285"/>
          </a:xfrm>
          <a:prstGeom prst="rect">
            <a:avLst/>
          </a:prstGeom>
        </p:spPr>
        <p:txBody>
          <a:bodyPr lIns="0" tIns="0" rIns="0" bIns="0" rtlCol="0" anchor="t">
            <a:spAutoFit/>
          </a:bodyPr>
          <a:lstStyle/>
          <a:p>
            <a:pPr algn="ctr">
              <a:lnSpc>
                <a:spcPts val="2940"/>
              </a:lnSpc>
            </a:pPr>
            <a:r>
              <a:rPr lang="en-US" sz="2100" i="1">
                <a:solidFill>
                  <a:srgbClr val="FFFFFF"/>
                </a:solidFill>
                <a:latin typeface="Poppins Italics"/>
                <a:ea typeface="Poppins Italics"/>
                <a:cs typeface="Poppins Italics"/>
                <a:sym typeface="Poppins Italics"/>
              </a:rPr>
              <a:t>ENDS</a:t>
            </a:r>
          </a:p>
        </p:txBody>
      </p:sp>
      <p:sp>
        <p:nvSpPr>
          <p:cNvPr id="10" name="TextBox 10"/>
          <p:cNvSpPr txBox="1"/>
          <p:nvPr/>
        </p:nvSpPr>
        <p:spPr>
          <a:xfrm>
            <a:off x="8629682" y="3969846"/>
            <a:ext cx="2323377" cy="466731"/>
          </a:xfrm>
          <a:prstGeom prst="rect">
            <a:avLst/>
          </a:prstGeom>
        </p:spPr>
        <p:txBody>
          <a:bodyPr wrap="square" lIns="0" tIns="0" rIns="0" bIns="0" rtlCol="0" anchor="t">
            <a:spAutoFit/>
          </a:bodyPr>
          <a:lstStyle/>
          <a:p>
            <a:pPr algn="l">
              <a:lnSpc>
                <a:spcPts val="3875"/>
              </a:lnSpc>
              <a:spcBef>
                <a:spcPct val="0"/>
              </a:spcBef>
            </a:pPr>
            <a:r>
              <a:rPr lang="en-US" sz="2768" dirty="0">
                <a:solidFill>
                  <a:srgbClr val="FFFFFF"/>
                </a:solidFill>
                <a:latin typeface="Canva Sans"/>
                <a:ea typeface="Canva Sans"/>
                <a:cs typeface="Canva Sans"/>
                <a:sym typeface="Canva Sans"/>
              </a:rPr>
              <a:t>Uses of TCP</a:t>
            </a:r>
          </a:p>
        </p:txBody>
      </p:sp>
      <p:sp>
        <p:nvSpPr>
          <p:cNvPr id="11" name="Freeform 11"/>
          <p:cNvSpPr/>
          <p:nvPr/>
        </p:nvSpPr>
        <p:spPr>
          <a:xfrm>
            <a:off x="-690631" y="219642"/>
            <a:ext cx="4039985" cy="4114800"/>
          </a:xfrm>
          <a:custGeom>
            <a:avLst/>
            <a:gdLst/>
            <a:ahLst/>
            <a:cxnLst/>
            <a:rect l="l" t="t" r="r" b="b"/>
            <a:pathLst>
              <a:path w="4039985" h="4114800">
                <a:moveTo>
                  <a:pt x="0" y="0"/>
                </a:moveTo>
                <a:lnTo>
                  <a:pt x="4039985" y="0"/>
                </a:lnTo>
                <a:lnTo>
                  <a:pt x="40399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flipV="1">
            <a:off x="5031057" y="209799"/>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flipV="1">
            <a:off x="4753852" y="209799"/>
            <a:ext cx="4039985" cy="4114800"/>
          </a:xfrm>
          <a:custGeom>
            <a:avLst/>
            <a:gdLst/>
            <a:ahLst/>
            <a:cxnLst/>
            <a:rect l="l" t="t" r="r" b="b"/>
            <a:pathLst>
              <a:path w="4039985" h="4114800">
                <a:moveTo>
                  <a:pt x="0" y="4114800"/>
                </a:moveTo>
                <a:lnTo>
                  <a:pt x="4039985" y="4114800"/>
                </a:lnTo>
                <a:lnTo>
                  <a:pt x="4039985" y="0"/>
                </a:lnTo>
                <a:lnTo>
                  <a:pt x="0" y="0"/>
                </a:lnTo>
                <a:lnTo>
                  <a:pt x="0" y="411480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338657" y="318135"/>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0061452" y="318135"/>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flipV="1">
            <a:off x="15304952" y="44581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flipV="1">
            <a:off x="15027747" y="44581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3">
            <a:extLst>
              <a:ext uri="{FF2B5EF4-FFF2-40B4-BE49-F238E27FC236}">
                <a16:creationId xmlns:a16="http://schemas.microsoft.com/office/drawing/2014/main" id="{417B5FBC-A0FB-83A2-B1BC-F341AD01E81C}"/>
              </a:ext>
            </a:extLst>
          </p:cNvPr>
          <p:cNvSpPr/>
          <p:nvPr/>
        </p:nvSpPr>
        <p:spPr>
          <a:xfrm>
            <a:off x="15125013" y="4612997"/>
            <a:ext cx="12734391" cy="8229600"/>
          </a:xfrm>
          <a:custGeom>
            <a:avLst/>
            <a:gdLst/>
            <a:ahLst/>
            <a:cxnLst/>
            <a:rect l="l" t="t" r="r" b="b"/>
            <a:pathLst>
              <a:path w="12734391" h="8229600">
                <a:moveTo>
                  <a:pt x="0" y="0"/>
                </a:moveTo>
                <a:lnTo>
                  <a:pt x="12734391" y="0"/>
                </a:lnTo>
                <a:lnTo>
                  <a:pt x="12734391" y="8229600"/>
                </a:lnTo>
                <a:lnTo>
                  <a:pt x="0" y="8229600"/>
                </a:lnTo>
                <a:lnTo>
                  <a:pt x="0" y="0"/>
                </a:lnTo>
                <a:close/>
              </a:path>
            </a:pathLst>
          </a:custGeom>
          <a:blipFill>
            <a:blip r:embed="rId14"/>
            <a:stretch>
              <a:fillRect/>
            </a:stretch>
          </a:blipFill>
        </p:spPr>
      </p:sp>
      <p:sp>
        <p:nvSpPr>
          <p:cNvPr id="19" name="Freeform 4">
            <a:extLst>
              <a:ext uri="{FF2B5EF4-FFF2-40B4-BE49-F238E27FC236}">
                <a16:creationId xmlns:a16="http://schemas.microsoft.com/office/drawing/2014/main" id="{0C388194-5A9C-3FFB-84C4-1A651461AA09}"/>
              </a:ext>
            </a:extLst>
          </p:cNvPr>
          <p:cNvSpPr/>
          <p:nvPr/>
        </p:nvSpPr>
        <p:spPr>
          <a:xfrm rot="17665728">
            <a:off x="-3071600" y="11401942"/>
            <a:ext cx="2120198" cy="2737721"/>
          </a:xfrm>
          <a:custGeom>
            <a:avLst/>
            <a:gdLst/>
            <a:ahLst/>
            <a:cxnLst/>
            <a:rect l="l" t="t" r="r" b="b"/>
            <a:pathLst>
              <a:path w="2910337" h="3031601">
                <a:moveTo>
                  <a:pt x="0" y="0"/>
                </a:moveTo>
                <a:lnTo>
                  <a:pt x="2910337" y="0"/>
                </a:lnTo>
                <a:lnTo>
                  <a:pt x="2910337" y="3031601"/>
                </a:lnTo>
                <a:lnTo>
                  <a:pt x="0" y="30316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6">
            <a:extLst>
              <a:ext uri="{FF2B5EF4-FFF2-40B4-BE49-F238E27FC236}">
                <a16:creationId xmlns:a16="http://schemas.microsoft.com/office/drawing/2014/main" id="{AC87E47D-C69B-9B09-F7A1-903430CE2F63}"/>
              </a:ext>
            </a:extLst>
          </p:cNvPr>
          <p:cNvSpPr txBox="1"/>
          <p:nvPr/>
        </p:nvSpPr>
        <p:spPr>
          <a:xfrm>
            <a:off x="-8296255" y="1633321"/>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 </a:t>
            </a:r>
          </a:p>
        </p:txBody>
      </p:sp>
      <p:sp>
        <p:nvSpPr>
          <p:cNvPr id="21" name="TextBox 8">
            <a:extLst>
              <a:ext uri="{FF2B5EF4-FFF2-40B4-BE49-F238E27FC236}">
                <a16:creationId xmlns:a16="http://schemas.microsoft.com/office/drawing/2014/main" id="{51EC9B44-3B03-AED5-1F23-CBF0784F335B}"/>
              </a:ext>
            </a:extLst>
          </p:cNvPr>
          <p:cNvSpPr txBox="1"/>
          <p:nvPr/>
        </p:nvSpPr>
        <p:spPr>
          <a:xfrm>
            <a:off x="19006211" y="3703033"/>
            <a:ext cx="2474263" cy="466731"/>
          </a:xfrm>
          <a:prstGeom prst="rect">
            <a:avLst/>
          </a:prstGeom>
        </p:spPr>
        <p:txBody>
          <a:bodyPr wrap="square" lIns="0" tIns="0" rIns="0" bIns="0" rtlCol="0" anchor="t">
            <a:spAutoFit/>
          </a:bodyPr>
          <a:lstStyle/>
          <a:p>
            <a:pPr algn="ctr">
              <a:lnSpc>
                <a:spcPts val="3875"/>
              </a:lnSpc>
              <a:spcBef>
                <a:spcPct val="0"/>
              </a:spcBef>
            </a:pPr>
            <a:r>
              <a:rPr lang="en-US" sz="2768" dirty="0">
                <a:solidFill>
                  <a:srgbClr val="FFFFFF"/>
                </a:solidFill>
                <a:latin typeface="Canva Sans"/>
                <a:ea typeface="Canva Sans"/>
                <a:cs typeface="Canva Sans"/>
                <a:sym typeface="Canva Sans"/>
              </a:rPr>
              <a:t>What is TCP?</a:t>
            </a:r>
          </a:p>
        </p:txBody>
      </p:sp>
      <p:sp>
        <p:nvSpPr>
          <p:cNvPr id="22" name="TextBox 9">
            <a:extLst>
              <a:ext uri="{FF2B5EF4-FFF2-40B4-BE49-F238E27FC236}">
                <a16:creationId xmlns:a16="http://schemas.microsoft.com/office/drawing/2014/main" id="{D2FE52E2-4233-1CF6-D2FE-9684590A46F7}"/>
              </a:ext>
            </a:extLst>
          </p:cNvPr>
          <p:cNvSpPr txBox="1"/>
          <p:nvPr/>
        </p:nvSpPr>
        <p:spPr>
          <a:xfrm>
            <a:off x="18664658" y="4106337"/>
            <a:ext cx="17095236" cy="1624746"/>
          </a:xfrm>
          <a:prstGeom prst="rect">
            <a:avLst/>
          </a:prstGeom>
        </p:spPr>
        <p:txBody>
          <a:bodyPr lIns="0" tIns="0" rIns="0" bIns="0" rtlCol="0" anchor="t">
            <a:spAutoFit/>
          </a:bodyPr>
          <a:lstStyle/>
          <a:p>
            <a:pPr marL="506329" lvl="1" indent="-253164" algn="l">
              <a:lnSpc>
                <a:spcPts val="3283"/>
              </a:lnSpc>
              <a:buFont typeface="Arial"/>
              <a:buChar char="•"/>
            </a:pPr>
            <a:r>
              <a:rPr lang="en-US" sz="2345" b="1" u="sng" dirty="0">
                <a:solidFill>
                  <a:srgbClr val="FFFFFF"/>
                </a:solidFill>
                <a:latin typeface="Canva Sans Bold"/>
                <a:ea typeface="Canva Sans Bold"/>
                <a:cs typeface="Canva Sans Bold"/>
                <a:sym typeface="Canva Sans Bold"/>
              </a:rPr>
              <a:t>TCP (Transmission Control Protocol) is a communication protocol used to ensure reliable data transmission over a network. It breaks data into packets, sends them to the destination, and guarantees that they are received in the correct order and without errors. If any packets are lost or corrupted, TCP requests that they be retransmitted. This ensures a stable and error-free connection between devices.</a:t>
            </a:r>
          </a:p>
        </p:txBody>
      </p:sp>
      <p:sp>
        <p:nvSpPr>
          <p:cNvPr id="23" name="Freeform 5">
            <a:extLst>
              <a:ext uri="{FF2B5EF4-FFF2-40B4-BE49-F238E27FC236}">
                <a16:creationId xmlns:a16="http://schemas.microsoft.com/office/drawing/2014/main" id="{244F34D3-3A96-F519-6D83-37A323B427DA}"/>
              </a:ext>
            </a:extLst>
          </p:cNvPr>
          <p:cNvSpPr/>
          <p:nvPr/>
        </p:nvSpPr>
        <p:spPr>
          <a:xfrm rot="10800000">
            <a:off x="7611712" y="11036656"/>
            <a:ext cx="3064576" cy="2500342"/>
          </a:xfrm>
          <a:custGeom>
            <a:avLst/>
            <a:gdLst/>
            <a:ahLst/>
            <a:cxnLst/>
            <a:rect l="l" t="t" r="r" b="b"/>
            <a:pathLst>
              <a:path w="4472452" h="3533237">
                <a:moveTo>
                  <a:pt x="0" y="0"/>
                </a:moveTo>
                <a:lnTo>
                  <a:pt x="4472452" y="0"/>
                </a:lnTo>
                <a:lnTo>
                  <a:pt x="4472452" y="3533237"/>
                </a:lnTo>
                <a:lnTo>
                  <a:pt x="0" y="353323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7">
            <a:extLst>
              <a:ext uri="{FF2B5EF4-FFF2-40B4-BE49-F238E27FC236}">
                <a16:creationId xmlns:a16="http://schemas.microsoft.com/office/drawing/2014/main" id="{AFD2F52C-1D8A-AB61-CAE3-9FA262349C48}"/>
              </a:ext>
            </a:extLst>
          </p:cNvPr>
          <p:cNvSpPr/>
          <p:nvPr/>
        </p:nvSpPr>
        <p:spPr>
          <a:xfrm>
            <a:off x="-21159216" y="315392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w="57150" cap="rnd">
            <a:solidFill>
              <a:srgbClr val="FBF8FA"/>
            </a:solidFill>
            <a:prstDash val="solid"/>
            <a:round/>
          </a:ln>
        </p:spPr>
      </p:sp>
      <p:sp>
        <p:nvSpPr>
          <p:cNvPr id="25" name="Freeform 8">
            <a:extLst>
              <a:ext uri="{FF2B5EF4-FFF2-40B4-BE49-F238E27FC236}">
                <a16:creationId xmlns:a16="http://schemas.microsoft.com/office/drawing/2014/main" id="{7A7AA964-B3A0-F894-7B0F-AB374AC80722}"/>
              </a:ext>
            </a:extLst>
          </p:cNvPr>
          <p:cNvSpPr/>
          <p:nvPr/>
        </p:nvSpPr>
        <p:spPr>
          <a:xfrm>
            <a:off x="-14947992" y="6411426"/>
            <a:ext cx="3568654" cy="4114800"/>
          </a:xfrm>
          <a:custGeom>
            <a:avLst/>
            <a:gdLst/>
            <a:ahLst/>
            <a:cxnLst/>
            <a:rect l="l" t="t" r="r" b="b"/>
            <a:pathLst>
              <a:path w="3568654" h="4114800">
                <a:moveTo>
                  <a:pt x="0" y="0"/>
                </a:moveTo>
                <a:lnTo>
                  <a:pt x="3568654" y="0"/>
                </a:lnTo>
                <a:lnTo>
                  <a:pt x="3568654"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6" name="Freeform 9">
            <a:extLst>
              <a:ext uri="{FF2B5EF4-FFF2-40B4-BE49-F238E27FC236}">
                <a16:creationId xmlns:a16="http://schemas.microsoft.com/office/drawing/2014/main" id="{C3078705-27DE-915A-5764-D9D1A07F387C}"/>
              </a:ext>
            </a:extLst>
          </p:cNvPr>
          <p:cNvSpPr/>
          <p:nvPr/>
        </p:nvSpPr>
        <p:spPr>
          <a:xfrm>
            <a:off x="-9875002" y="6081397"/>
            <a:ext cx="5390642" cy="2068948"/>
          </a:xfrm>
          <a:custGeom>
            <a:avLst/>
            <a:gdLst/>
            <a:ahLst/>
            <a:cxnLst/>
            <a:rect l="l" t="t" r="r" b="b"/>
            <a:pathLst>
              <a:path w="5390642" h="2068948">
                <a:moveTo>
                  <a:pt x="0" y="0"/>
                </a:moveTo>
                <a:lnTo>
                  <a:pt x="5390642" y="0"/>
                </a:lnTo>
                <a:lnTo>
                  <a:pt x="5390642" y="2068948"/>
                </a:lnTo>
                <a:lnTo>
                  <a:pt x="0" y="206894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5" name="TextBox 4">
            <a:extLst>
              <a:ext uri="{FF2B5EF4-FFF2-40B4-BE49-F238E27FC236}">
                <a16:creationId xmlns:a16="http://schemas.microsoft.com/office/drawing/2014/main" id="{C72EE611-A3E0-9F2D-47B1-3A041B4FCDD8}"/>
              </a:ext>
            </a:extLst>
          </p:cNvPr>
          <p:cNvSpPr txBox="1"/>
          <p:nvPr/>
        </p:nvSpPr>
        <p:spPr>
          <a:xfrm>
            <a:off x="-26689838" y="508160"/>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UDP</a:t>
            </a:r>
          </a:p>
        </p:txBody>
      </p:sp>
      <p:sp>
        <p:nvSpPr>
          <p:cNvPr id="36" name="AutoShape 5">
            <a:extLst>
              <a:ext uri="{FF2B5EF4-FFF2-40B4-BE49-F238E27FC236}">
                <a16:creationId xmlns:a16="http://schemas.microsoft.com/office/drawing/2014/main" id="{CC615E5D-B323-DDFD-B75D-A8E7B8471D49}"/>
              </a:ext>
            </a:extLst>
          </p:cNvPr>
          <p:cNvSpPr/>
          <p:nvPr/>
        </p:nvSpPr>
        <p:spPr>
          <a:xfrm>
            <a:off x="-29247890" y="4613787"/>
            <a:ext cx="16177347"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37" name="AutoShape 6">
            <a:extLst>
              <a:ext uri="{FF2B5EF4-FFF2-40B4-BE49-F238E27FC236}">
                <a16:creationId xmlns:a16="http://schemas.microsoft.com/office/drawing/2014/main" id="{B92210C9-573F-7C23-E236-7E781805EF98}"/>
              </a:ext>
            </a:extLst>
          </p:cNvPr>
          <p:cNvSpPr/>
          <p:nvPr/>
        </p:nvSpPr>
        <p:spPr>
          <a:xfrm>
            <a:off x="-25755600" y="2118701"/>
            <a:ext cx="16177347"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38" name="TextBox 10">
            <a:extLst>
              <a:ext uri="{FF2B5EF4-FFF2-40B4-BE49-F238E27FC236}">
                <a16:creationId xmlns:a16="http://schemas.microsoft.com/office/drawing/2014/main" id="{D8435FB9-F946-F569-A486-DCCC9871C302}"/>
              </a:ext>
            </a:extLst>
          </p:cNvPr>
          <p:cNvSpPr txBox="1"/>
          <p:nvPr/>
        </p:nvSpPr>
        <p:spPr>
          <a:xfrm>
            <a:off x="-26576383" y="2299676"/>
            <a:ext cx="16719415" cy="1920414"/>
          </a:xfrm>
          <a:prstGeom prst="rect">
            <a:avLst/>
          </a:prstGeom>
        </p:spPr>
        <p:txBody>
          <a:bodyPr lIns="0" tIns="0" rIns="0" bIns="0" rtlCol="0" anchor="t">
            <a:spAutoFit/>
          </a:bodyPr>
          <a:lstStyle/>
          <a:p>
            <a:pPr algn="l">
              <a:lnSpc>
                <a:spcPts val="3875"/>
              </a:lnSpc>
              <a:spcBef>
                <a:spcPct val="0"/>
              </a:spcBef>
            </a:pPr>
            <a:r>
              <a:rPr lang="en-US" sz="2768">
                <a:solidFill>
                  <a:srgbClr val="FFFFFF"/>
                </a:solidFill>
                <a:latin typeface="Canva Sans"/>
                <a:ea typeface="Canva Sans"/>
                <a:cs typeface="Canva Sans"/>
                <a:sym typeface="Canva Sans"/>
              </a:rPr>
              <a:t>UDP (User Datagram Protocol) is a communication protocol used for transmitting data over a network. Unlike TCP, UDP does not ensure reliable delivery, ordering, or error-checking. It sends data in "datagrams" and leaves the responsibility of ensuring accuracy to the application. This makes UDP faster and more efficient, especially for real-time applications where speed is critical.</a:t>
            </a:r>
          </a:p>
        </p:txBody>
      </p:sp>
      <p:sp>
        <p:nvSpPr>
          <p:cNvPr id="39" name="Freeform 5">
            <a:extLst>
              <a:ext uri="{FF2B5EF4-FFF2-40B4-BE49-F238E27FC236}">
                <a16:creationId xmlns:a16="http://schemas.microsoft.com/office/drawing/2014/main" id="{608FF3A1-3BA7-7811-8DEA-4A10BA9873F6}"/>
              </a:ext>
            </a:extLst>
          </p:cNvPr>
          <p:cNvSpPr/>
          <p:nvPr/>
        </p:nvSpPr>
        <p:spPr>
          <a:xfrm>
            <a:off x="20131267"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0" name="Freeform 6">
            <a:extLst>
              <a:ext uri="{FF2B5EF4-FFF2-40B4-BE49-F238E27FC236}">
                <a16:creationId xmlns:a16="http://schemas.microsoft.com/office/drawing/2014/main" id="{D7810CCE-0841-CFB6-56AB-D594CA2E5792}"/>
              </a:ext>
            </a:extLst>
          </p:cNvPr>
          <p:cNvSpPr/>
          <p:nvPr/>
        </p:nvSpPr>
        <p:spPr>
          <a:xfrm>
            <a:off x="23110768" y="7884551"/>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1" name="Freeform 7">
            <a:extLst>
              <a:ext uri="{FF2B5EF4-FFF2-40B4-BE49-F238E27FC236}">
                <a16:creationId xmlns:a16="http://schemas.microsoft.com/office/drawing/2014/main" id="{AD5CA2F9-9A2A-00A4-709F-398256C7A470}"/>
              </a:ext>
            </a:extLst>
          </p:cNvPr>
          <p:cNvSpPr/>
          <p:nvPr/>
        </p:nvSpPr>
        <p:spPr>
          <a:xfrm>
            <a:off x="25599869"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393487" y="4946677"/>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290744" y="-4458916"/>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67178" y="784284"/>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UDP</a:t>
            </a:r>
          </a:p>
        </p:txBody>
      </p:sp>
      <p:sp>
        <p:nvSpPr>
          <p:cNvPr id="5" name="AutoShape 5"/>
          <p:cNvSpPr/>
          <p:nvPr/>
        </p:nvSpPr>
        <p:spPr>
          <a:xfrm>
            <a:off x="1028700" y="4742234"/>
            <a:ext cx="16177347" cy="0"/>
          </a:xfrm>
          <a:prstGeom prst="line">
            <a:avLst/>
          </a:prstGeom>
          <a:ln w="38100" cap="flat">
            <a:solidFill>
              <a:srgbClr val="FFFFFF"/>
            </a:solidFill>
            <a:prstDash val="solid"/>
            <a:headEnd type="none" w="sm" len="sm"/>
            <a:tailEnd type="none" w="sm" len="sm"/>
          </a:ln>
        </p:spPr>
      </p:sp>
      <p:sp>
        <p:nvSpPr>
          <p:cNvPr id="6" name="AutoShape 6"/>
          <p:cNvSpPr/>
          <p:nvPr/>
        </p:nvSpPr>
        <p:spPr>
          <a:xfrm>
            <a:off x="1028700" y="2305866"/>
            <a:ext cx="16177347" cy="0"/>
          </a:xfrm>
          <a:prstGeom prst="line">
            <a:avLst/>
          </a:prstGeom>
          <a:ln w="38100" cap="flat">
            <a:solidFill>
              <a:srgbClr val="FFFFFF"/>
            </a:solidFill>
            <a:prstDash val="solid"/>
            <a:headEnd type="none" w="sm" len="sm"/>
            <a:tailEnd type="none" w="sm" len="sm"/>
          </a:ln>
        </p:spPr>
      </p:sp>
      <p:sp>
        <p:nvSpPr>
          <p:cNvPr id="7" name="Freeform 7"/>
          <p:cNvSpPr/>
          <p:nvPr/>
        </p:nvSpPr>
        <p:spPr>
          <a:xfrm>
            <a:off x="1158928" y="543245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w="57150" cap="rnd">
            <a:solidFill>
              <a:srgbClr val="FBF8FA"/>
            </a:solidFill>
            <a:prstDash val="solid"/>
            <a:round/>
          </a:ln>
        </p:spPr>
      </p:sp>
      <p:sp>
        <p:nvSpPr>
          <p:cNvPr id="8" name="Freeform 8"/>
          <p:cNvSpPr/>
          <p:nvPr/>
        </p:nvSpPr>
        <p:spPr>
          <a:xfrm>
            <a:off x="7219747" y="5432452"/>
            <a:ext cx="3568654" cy="4114800"/>
          </a:xfrm>
          <a:custGeom>
            <a:avLst/>
            <a:gdLst/>
            <a:ahLst/>
            <a:cxnLst/>
            <a:rect l="l" t="t" r="r" b="b"/>
            <a:pathLst>
              <a:path w="3568654" h="4114800">
                <a:moveTo>
                  <a:pt x="0" y="0"/>
                </a:moveTo>
                <a:lnTo>
                  <a:pt x="3568654" y="0"/>
                </a:lnTo>
                <a:lnTo>
                  <a:pt x="356865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117321" y="6593488"/>
            <a:ext cx="5390642" cy="2068948"/>
          </a:xfrm>
          <a:custGeom>
            <a:avLst/>
            <a:gdLst/>
            <a:ahLst/>
            <a:cxnLst/>
            <a:rect l="l" t="t" r="r" b="b"/>
            <a:pathLst>
              <a:path w="5390642" h="2068948">
                <a:moveTo>
                  <a:pt x="0" y="0"/>
                </a:moveTo>
                <a:lnTo>
                  <a:pt x="5390642" y="0"/>
                </a:lnTo>
                <a:lnTo>
                  <a:pt x="5390642" y="2068948"/>
                </a:lnTo>
                <a:lnTo>
                  <a:pt x="0" y="20689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028700" y="2575800"/>
            <a:ext cx="16719415" cy="1920414"/>
          </a:xfrm>
          <a:prstGeom prst="rect">
            <a:avLst/>
          </a:prstGeom>
        </p:spPr>
        <p:txBody>
          <a:bodyPr lIns="0" tIns="0" rIns="0" bIns="0" rtlCol="0" anchor="t">
            <a:spAutoFit/>
          </a:bodyPr>
          <a:lstStyle/>
          <a:p>
            <a:pPr algn="l">
              <a:lnSpc>
                <a:spcPts val="3875"/>
              </a:lnSpc>
              <a:spcBef>
                <a:spcPct val="0"/>
              </a:spcBef>
            </a:pPr>
            <a:r>
              <a:rPr lang="en-US" sz="2768">
                <a:solidFill>
                  <a:srgbClr val="FFFFFF"/>
                </a:solidFill>
                <a:latin typeface="Canva Sans"/>
                <a:ea typeface="Canva Sans"/>
                <a:cs typeface="Canva Sans"/>
                <a:sym typeface="Canva Sans"/>
              </a:rPr>
              <a:t>UDP (User Datagram Protocol) is a communication protocol used for transmitting data over a network. Unlike TCP, UDP does not ensure reliable delivery, ordering, or error-checking. It sends data in "datagrams" and leaves the responsibility of ensuring accuracy to the application. This makes UDP faster and more efficient, especially for real-time applications where speed is critical.</a:t>
            </a:r>
          </a:p>
        </p:txBody>
      </p:sp>
      <p:sp>
        <p:nvSpPr>
          <p:cNvPr id="15" name="Freeform 14">
            <a:extLst>
              <a:ext uri="{FF2B5EF4-FFF2-40B4-BE49-F238E27FC236}">
                <a16:creationId xmlns:a16="http://schemas.microsoft.com/office/drawing/2014/main" id="{A4EC7731-146A-3AC0-43DF-0C3BE3B55081}"/>
              </a:ext>
            </a:extLst>
          </p:cNvPr>
          <p:cNvSpPr/>
          <p:nvPr/>
        </p:nvSpPr>
        <p:spPr>
          <a:xfrm>
            <a:off x="9566657" y="11291785"/>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5">
            <a:extLst>
              <a:ext uri="{FF2B5EF4-FFF2-40B4-BE49-F238E27FC236}">
                <a16:creationId xmlns:a16="http://schemas.microsoft.com/office/drawing/2014/main" id="{BCA88799-B513-BCCB-27B5-90D54E2A1130}"/>
              </a:ext>
            </a:extLst>
          </p:cNvPr>
          <p:cNvSpPr/>
          <p:nvPr/>
        </p:nvSpPr>
        <p:spPr>
          <a:xfrm>
            <a:off x="9289452" y="11291785"/>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6">
            <a:extLst>
              <a:ext uri="{FF2B5EF4-FFF2-40B4-BE49-F238E27FC236}">
                <a16:creationId xmlns:a16="http://schemas.microsoft.com/office/drawing/2014/main" id="{7BE33FC8-95BF-0018-5318-8494F95F91C2}"/>
              </a:ext>
            </a:extLst>
          </p:cNvPr>
          <p:cNvSpPr/>
          <p:nvPr/>
        </p:nvSpPr>
        <p:spPr>
          <a:xfrm flipV="1">
            <a:off x="14532952" y="1141946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7">
            <a:extLst>
              <a:ext uri="{FF2B5EF4-FFF2-40B4-BE49-F238E27FC236}">
                <a16:creationId xmlns:a16="http://schemas.microsoft.com/office/drawing/2014/main" id="{580C3E74-D798-2389-B9F1-A180EDBEBE6F}"/>
              </a:ext>
            </a:extLst>
          </p:cNvPr>
          <p:cNvSpPr/>
          <p:nvPr/>
        </p:nvSpPr>
        <p:spPr>
          <a:xfrm flipV="1">
            <a:off x="14255747" y="11419461"/>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8">
            <a:extLst>
              <a:ext uri="{FF2B5EF4-FFF2-40B4-BE49-F238E27FC236}">
                <a16:creationId xmlns:a16="http://schemas.microsoft.com/office/drawing/2014/main" id="{AE46E274-56D7-79E4-72D2-E4E655293F8A}"/>
              </a:ext>
            </a:extLst>
          </p:cNvPr>
          <p:cNvSpPr/>
          <p:nvPr/>
        </p:nvSpPr>
        <p:spPr>
          <a:xfrm>
            <a:off x="-1019082" y="15439288"/>
            <a:ext cx="4039985" cy="4114800"/>
          </a:xfrm>
          <a:custGeom>
            <a:avLst/>
            <a:gdLst/>
            <a:ahLst/>
            <a:cxnLst/>
            <a:rect l="l" t="t" r="r" b="b"/>
            <a:pathLst>
              <a:path w="4039985" h="4114800">
                <a:moveTo>
                  <a:pt x="0" y="0"/>
                </a:moveTo>
                <a:lnTo>
                  <a:pt x="4039986" y="0"/>
                </a:lnTo>
                <a:lnTo>
                  <a:pt x="403998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11">
            <a:extLst>
              <a:ext uri="{FF2B5EF4-FFF2-40B4-BE49-F238E27FC236}">
                <a16:creationId xmlns:a16="http://schemas.microsoft.com/office/drawing/2014/main" id="{47D07F14-A542-942C-DD15-07AECEFA7753}"/>
              </a:ext>
            </a:extLst>
          </p:cNvPr>
          <p:cNvSpPr/>
          <p:nvPr/>
        </p:nvSpPr>
        <p:spPr>
          <a:xfrm>
            <a:off x="-1296287" y="15439288"/>
            <a:ext cx="4039985" cy="4114800"/>
          </a:xfrm>
          <a:custGeom>
            <a:avLst/>
            <a:gdLst/>
            <a:ahLst/>
            <a:cxnLst/>
            <a:rect l="l" t="t" r="r" b="b"/>
            <a:pathLst>
              <a:path w="4039985" h="4114800">
                <a:moveTo>
                  <a:pt x="0" y="0"/>
                </a:moveTo>
                <a:lnTo>
                  <a:pt x="4039985" y="0"/>
                </a:lnTo>
                <a:lnTo>
                  <a:pt x="4039985"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Freeform 12">
            <a:extLst>
              <a:ext uri="{FF2B5EF4-FFF2-40B4-BE49-F238E27FC236}">
                <a16:creationId xmlns:a16="http://schemas.microsoft.com/office/drawing/2014/main" id="{49A85462-2936-9FD0-8BDA-34FA544863EF}"/>
              </a:ext>
            </a:extLst>
          </p:cNvPr>
          <p:cNvSpPr/>
          <p:nvPr/>
        </p:nvSpPr>
        <p:spPr>
          <a:xfrm flipV="1">
            <a:off x="4425401" y="15429445"/>
            <a:ext cx="4039985" cy="4114800"/>
          </a:xfrm>
          <a:custGeom>
            <a:avLst/>
            <a:gdLst/>
            <a:ahLst/>
            <a:cxnLst/>
            <a:rect l="l" t="t" r="r" b="b"/>
            <a:pathLst>
              <a:path w="4039985" h="4114800">
                <a:moveTo>
                  <a:pt x="0" y="4114800"/>
                </a:moveTo>
                <a:lnTo>
                  <a:pt x="4039986" y="4114800"/>
                </a:lnTo>
                <a:lnTo>
                  <a:pt x="4039986"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13">
            <a:extLst>
              <a:ext uri="{FF2B5EF4-FFF2-40B4-BE49-F238E27FC236}">
                <a16:creationId xmlns:a16="http://schemas.microsoft.com/office/drawing/2014/main" id="{421CAA01-4A91-0A6B-37DE-85FBE0A17BC3}"/>
              </a:ext>
            </a:extLst>
          </p:cNvPr>
          <p:cNvSpPr/>
          <p:nvPr/>
        </p:nvSpPr>
        <p:spPr>
          <a:xfrm flipV="1">
            <a:off x="4148196" y="15429445"/>
            <a:ext cx="4039985" cy="4114800"/>
          </a:xfrm>
          <a:custGeom>
            <a:avLst/>
            <a:gdLst/>
            <a:ahLst/>
            <a:cxnLst/>
            <a:rect l="l" t="t" r="r" b="b"/>
            <a:pathLst>
              <a:path w="4039985" h="4114800">
                <a:moveTo>
                  <a:pt x="0" y="4114800"/>
                </a:moveTo>
                <a:lnTo>
                  <a:pt x="4039985" y="4114800"/>
                </a:lnTo>
                <a:lnTo>
                  <a:pt x="4039985" y="0"/>
                </a:lnTo>
                <a:lnTo>
                  <a:pt x="0" y="0"/>
                </a:lnTo>
                <a:lnTo>
                  <a:pt x="0" y="411480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4">
            <a:extLst>
              <a:ext uri="{FF2B5EF4-FFF2-40B4-BE49-F238E27FC236}">
                <a16:creationId xmlns:a16="http://schemas.microsoft.com/office/drawing/2014/main" id="{9F18B15E-3EB6-3328-3C6E-EA0AC1C795E5}"/>
              </a:ext>
            </a:extLst>
          </p:cNvPr>
          <p:cNvSpPr/>
          <p:nvPr/>
        </p:nvSpPr>
        <p:spPr>
          <a:xfrm>
            <a:off x="600433" y="2769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dirty="0"/>
          </a:p>
        </p:txBody>
      </p:sp>
      <p:sp>
        <p:nvSpPr>
          <p:cNvPr id="24" name="Freeform 6">
            <a:extLst>
              <a:ext uri="{FF2B5EF4-FFF2-40B4-BE49-F238E27FC236}">
                <a16:creationId xmlns:a16="http://schemas.microsoft.com/office/drawing/2014/main" id="{5CBEDAF6-8238-05E4-38B7-FD6583F1257D}"/>
              </a:ext>
            </a:extLst>
          </p:cNvPr>
          <p:cNvSpPr/>
          <p:nvPr/>
        </p:nvSpPr>
        <p:spPr>
          <a:xfrm>
            <a:off x="7946651" y="25388338"/>
            <a:ext cx="2911002" cy="2911002"/>
          </a:xfrm>
          <a:custGeom>
            <a:avLst/>
            <a:gdLst/>
            <a:ahLst/>
            <a:cxnLst/>
            <a:rect l="l" t="t" r="r" b="b"/>
            <a:pathLst>
              <a:path w="2911002" h="2911002">
                <a:moveTo>
                  <a:pt x="0" y="0"/>
                </a:moveTo>
                <a:lnTo>
                  <a:pt x="2911002" y="0"/>
                </a:lnTo>
                <a:lnTo>
                  <a:pt x="2911002" y="2911003"/>
                </a:lnTo>
                <a:lnTo>
                  <a:pt x="0" y="29110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7">
            <a:extLst>
              <a:ext uri="{FF2B5EF4-FFF2-40B4-BE49-F238E27FC236}">
                <a16:creationId xmlns:a16="http://schemas.microsoft.com/office/drawing/2014/main" id="{67249978-0AF0-C3E9-3BAB-09E6FF28AF48}"/>
              </a:ext>
            </a:extLst>
          </p:cNvPr>
          <p:cNvSpPr/>
          <p:nvPr/>
        </p:nvSpPr>
        <p:spPr>
          <a:xfrm>
            <a:off x="14056989" y="22007045"/>
            <a:ext cx="2808515" cy="2476600"/>
          </a:xfrm>
          <a:custGeom>
            <a:avLst/>
            <a:gdLst/>
            <a:ahLst/>
            <a:cxnLst/>
            <a:rect l="l" t="t" r="r" b="b"/>
            <a:pathLst>
              <a:path w="2808515" h="2476600">
                <a:moveTo>
                  <a:pt x="0" y="0"/>
                </a:moveTo>
                <a:lnTo>
                  <a:pt x="2808515" y="0"/>
                </a:lnTo>
                <a:lnTo>
                  <a:pt x="2808515" y="2476599"/>
                </a:lnTo>
                <a:lnTo>
                  <a:pt x="0" y="247659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TextBox 3">
            <a:extLst>
              <a:ext uri="{FF2B5EF4-FFF2-40B4-BE49-F238E27FC236}">
                <a16:creationId xmlns:a16="http://schemas.microsoft.com/office/drawing/2014/main" id="{98BCBF61-E468-CC4A-3E37-87B6583FB1C7}"/>
              </a:ext>
            </a:extLst>
          </p:cNvPr>
          <p:cNvSpPr txBox="1"/>
          <p:nvPr/>
        </p:nvSpPr>
        <p:spPr>
          <a:xfrm>
            <a:off x="5968999" y="19172678"/>
            <a:ext cx="6640906" cy="1410643"/>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TCP/IP </a:t>
            </a:r>
          </a:p>
        </p:txBody>
      </p:sp>
      <p:sp>
        <p:nvSpPr>
          <p:cNvPr id="27" name="TextBox 10">
            <a:extLst>
              <a:ext uri="{FF2B5EF4-FFF2-40B4-BE49-F238E27FC236}">
                <a16:creationId xmlns:a16="http://schemas.microsoft.com/office/drawing/2014/main" id="{81D9878D-ABD9-D4F1-99D0-035416074E0D}"/>
              </a:ext>
            </a:extLst>
          </p:cNvPr>
          <p:cNvSpPr txBox="1"/>
          <p:nvPr/>
        </p:nvSpPr>
        <p:spPr>
          <a:xfrm>
            <a:off x="8188181" y="22986885"/>
            <a:ext cx="2323377" cy="466731"/>
          </a:xfrm>
          <a:prstGeom prst="rect">
            <a:avLst/>
          </a:prstGeom>
        </p:spPr>
        <p:txBody>
          <a:bodyPr wrap="square" lIns="0" tIns="0" rIns="0" bIns="0" rtlCol="0" anchor="t">
            <a:spAutoFit/>
          </a:bodyPr>
          <a:lstStyle/>
          <a:p>
            <a:pPr algn="l">
              <a:lnSpc>
                <a:spcPts val="3875"/>
              </a:lnSpc>
              <a:spcBef>
                <a:spcPct val="0"/>
              </a:spcBef>
            </a:pPr>
            <a:r>
              <a:rPr lang="en-US" sz="2768" dirty="0">
                <a:solidFill>
                  <a:srgbClr val="FFFFFF"/>
                </a:solidFill>
                <a:latin typeface="Canva Sans"/>
                <a:ea typeface="Canva Sans"/>
                <a:cs typeface="Canva Sans"/>
                <a:sym typeface="Canva Sans"/>
              </a:rPr>
              <a:t>Uses of TCP</a:t>
            </a:r>
          </a:p>
        </p:txBody>
      </p:sp>
      <p:sp>
        <p:nvSpPr>
          <p:cNvPr id="11" name="TextBox 4">
            <a:extLst>
              <a:ext uri="{FF2B5EF4-FFF2-40B4-BE49-F238E27FC236}">
                <a16:creationId xmlns:a16="http://schemas.microsoft.com/office/drawing/2014/main" id="{9DF90CEB-A682-6F20-8188-1C9419F1AF48}"/>
              </a:ext>
            </a:extLst>
          </p:cNvPr>
          <p:cNvSpPr txBox="1"/>
          <p:nvPr/>
        </p:nvSpPr>
        <p:spPr>
          <a:xfrm>
            <a:off x="-12129589" y="589786"/>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WHAT IS IP</a:t>
            </a:r>
          </a:p>
        </p:txBody>
      </p:sp>
      <p:sp>
        <p:nvSpPr>
          <p:cNvPr id="12" name="TextBox 5">
            <a:extLst>
              <a:ext uri="{FF2B5EF4-FFF2-40B4-BE49-F238E27FC236}">
                <a16:creationId xmlns:a16="http://schemas.microsoft.com/office/drawing/2014/main" id="{544F9001-E76A-2FCD-36BB-72DDFFE697E4}"/>
              </a:ext>
            </a:extLst>
          </p:cNvPr>
          <p:cNvSpPr txBox="1"/>
          <p:nvPr/>
        </p:nvSpPr>
        <p:spPr>
          <a:xfrm>
            <a:off x="-24499899" y="2311633"/>
            <a:ext cx="16230600" cy="1434639"/>
          </a:xfrm>
          <a:prstGeom prst="rect">
            <a:avLst/>
          </a:prstGeom>
        </p:spPr>
        <p:txBody>
          <a:bodyPr lIns="0" tIns="0" rIns="0" bIns="0" rtlCol="0" anchor="t">
            <a:spAutoFit/>
          </a:bodyPr>
          <a:lstStyle/>
          <a:p>
            <a:pPr algn="ctr">
              <a:lnSpc>
                <a:spcPts val="3875"/>
              </a:lnSpc>
              <a:spcBef>
                <a:spcPct val="0"/>
              </a:spcBef>
            </a:pPr>
            <a:r>
              <a:rPr lang="en-US" sz="2768" dirty="0">
                <a:solidFill>
                  <a:srgbClr val="FFFFFF"/>
                </a:solidFill>
                <a:latin typeface="Canva Sans"/>
                <a:ea typeface="Canva Sans"/>
                <a:cs typeface="Canva Sans"/>
                <a:sym typeface="Canva Sans"/>
              </a:rPr>
              <a:t>An IP address (Internet Protocol address) is a unique identifier assigned to each device connected to a network (like the internet). It helps in locating and identifying devices, allowing them to communicate with each other.</a:t>
            </a:r>
          </a:p>
        </p:txBody>
      </p:sp>
      <p:sp>
        <p:nvSpPr>
          <p:cNvPr id="13" name="TextBox 6">
            <a:extLst>
              <a:ext uri="{FF2B5EF4-FFF2-40B4-BE49-F238E27FC236}">
                <a16:creationId xmlns:a16="http://schemas.microsoft.com/office/drawing/2014/main" id="{4DBACF15-C404-28E6-BD03-9C17EAFBBBA9}"/>
              </a:ext>
            </a:extLst>
          </p:cNvPr>
          <p:cNvSpPr txBox="1"/>
          <p:nvPr/>
        </p:nvSpPr>
        <p:spPr>
          <a:xfrm>
            <a:off x="-33863078" y="4403765"/>
            <a:ext cx="16734625" cy="5883235"/>
          </a:xfrm>
          <a:prstGeom prst="rect">
            <a:avLst/>
          </a:prstGeom>
        </p:spPr>
        <p:txBody>
          <a:bodyPr lIns="0" tIns="0" rIns="0" bIns="0" rtlCol="0" anchor="t">
            <a:spAutoFit/>
          </a:bodyPr>
          <a:lstStyle/>
          <a:p>
            <a:pPr algn="l">
              <a:lnSpc>
                <a:spcPts val="4132"/>
              </a:lnSpc>
            </a:pPr>
            <a:r>
              <a:rPr lang="en-US" sz="2951" dirty="0">
                <a:solidFill>
                  <a:srgbClr val="FFFFFF"/>
                </a:solidFill>
                <a:latin typeface="Canva Sans"/>
                <a:ea typeface="Canva Sans"/>
                <a:cs typeface="Canva Sans"/>
                <a:sym typeface="Canva Sans"/>
              </a:rPr>
              <a:t>Types of IPs</a:t>
            </a:r>
          </a:p>
          <a:p>
            <a:pPr marL="550887" lvl="1" indent="-275443" algn="l">
              <a:lnSpc>
                <a:spcPts val="3572"/>
              </a:lnSpc>
              <a:buAutoNum type="arabicPeriod"/>
            </a:pPr>
            <a:r>
              <a:rPr lang="en-US" sz="2551" dirty="0">
                <a:solidFill>
                  <a:srgbClr val="FFFFFF"/>
                </a:solidFill>
                <a:latin typeface="Canva Sans"/>
                <a:ea typeface="Canva Sans"/>
                <a:cs typeface="Canva Sans"/>
                <a:sym typeface="Canva Sans"/>
              </a:rPr>
              <a:t> IP V4 - format: 32-bit address, written as four octets (e.g., 192.168.1.1).</a:t>
            </a:r>
          </a:p>
          <a:p>
            <a:pPr algn="l">
              <a:lnSpc>
                <a:spcPts val="3572"/>
              </a:lnSpc>
            </a:pPr>
            <a:r>
              <a:rPr lang="en-US" sz="2551" dirty="0">
                <a:solidFill>
                  <a:srgbClr val="FFFFFF"/>
                </a:solidFill>
                <a:latin typeface="Canva Sans"/>
                <a:ea typeface="Canva Sans"/>
                <a:cs typeface="Canva Sans"/>
                <a:sym typeface="Canva Sans"/>
              </a:rPr>
              <a:t>                      Range: From 0.0.0.0 to 255.255.255.255.</a:t>
            </a:r>
          </a:p>
          <a:p>
            <a:pPr algn="l">
              <a:lnSpc>
                <a:spcPts val="3572"/>
              </a:lnSpc>
            </a:pPr>
            <a:r>
              <a:rPr lang="en-US" sz="2551" dirty="0">
                <a:solidFill>
                  <a:srgbClr val="FFFFFF"/>
                </a:solidFill>
                <a:latin typeface="Canva Sans"/>
                <a:ea typeface="Canva Sans"/>
                <a:cs typeface="Canva Sans"/>
                <a:sym typeface="Canva Sans"/>
              </a:rPr>
              <a:t>                      Total Addresses: Approximately 4.3 billion unique addresses.</a:t>
            </a:r>
          </a:p>
          <a:p>
            <a:pPr algn="l">
              <a:lnSpc>
                <a:spcPts val="3572"/>
              </a:lnSpc>
            </a:pPr>
            <a:r>
              <a:rPr lang="en-US" sz="2551" dirty="0">
                <a:solidFill>
                  <a:srgbClr val="FFFFFF"/>
                </a:solidFill>
                <a:latin typeface="Canva Sans"/>
                <a:ea typeface="Canva Sans"/>
                <a:cs typeface="Canva Sans"/>
                <a:sym typeface="Canva Sans"/>
              </a:rPr>
              <a:t>                      Usage: Most commonly used in most networks today but is running out due to the increasing                                                                                                                                       </a:t>
            </a:r>
          </a:p>
          <a:p>
            <a:pPr algn="l">
              <a:lnSpc>
                <a:spcPts val="3572"/>
              </a:lnSpc>
            </a:pPr>
            <a:endParaRPr lang="en-US" sz="2551" dirty="0">
              <a:solidFill>
                <a:srgbClr val="FFFFFF"/>
              </a:solidFill>
              <a:latin typeface="Canva Sans"/>
              <a:ea typeface="Canva Sans"/>
              <a:cs typeface="Canva Sans"/>
              <a:sym typeface="Canva Sans"/>
            </a:endParaRP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2. IP V6 - Format: 128-bit address, written as eight groups of four hexadecimal digits .</a:t>
            </a:r>
          </a:p>
          <a:p>
            <a:pPr algn="l">
              <a:lnSpc>
                <a:spcPts val="3572"/>
              </a:lnSpc>
            </a:pPr>
            <a:r>
              <a:rPr lang="en-US" sz="2551" dirty="0">
                <a:solidFill>
                  <a:srgbClr val="FFFFFF"/>
                </a:solidFill>
                <a:latin typeface="Canva Sans"/>
                <a:ea typeface="Canva Sans"/>
                <a:cs typeface="Canva Sans"/>
                <a:sym typeface="Canva Sans"/>
              </a:rPr>
              <a:t>                          Range: A much larger address space than IPv4.</a:t>
            </a: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Total Addresses: Approximately 340 undecillion (3.4×10^38) addresses, ensuring a virtually                                                                               |                  unlimited number of devices.</a:t>
            </a:r>
          </a:p>
          <a:p>
            <a:pPr marL="550887" lvl="1" indent="-275443" algn="l">
              <a:lnSpc>
                <a:spcPts val="3572"/>
              </a:lnSpc>
              <a:buFont typeface="Arial"/>
              <a:buChar char="•"/>
            </a:pPr>
            <a:r>
              <a:rPr lang="en-US" sz="2551" dirty="0">
                <a:solidFill>
                  <a:srgbClr val="FFFFFF"/>
                </a:solidFill>
                <a:latin typeface="Canva Sans"/>
                <a:ea typeface="Canva Sans"/>
                <a:cs typeface="Canva Sans"/>
                <a:sym typeface="Canva Sans"/>
              </a:rPr>
              <a:t>                    Usage: Designed to replace IPv4 and address the limitations of IPv4, especially as the number   |                   connected devices grows.</a:t>
            </a:r>
          </a:p>
          <a:p>
            <a:pPr algn="l">
              <a:lnSpc>
                <a:spcPts val="3572"/>
              </a:lnSpc>
              <a:spcBef>
                <a:spcPct val="0"/>
              </a:spcBef>
            </a:pPr>
            <a:endParaRPr lang="en-US" sz="2551" dirty="0">
              <a:solidFill>
                <a:srgbClr val="FFFFFF"/>
              </a:solidFill>
              <a:latin typeface="Canva Sans"/>
              <a:ea typeface="Canva Sans"/>
              <a:cs typeface="Canva Sans"/>
              <a:sym typeface="Canva Sans"/>
            </a:endParaRPr>
          </a:p>
        </p:txBody>
      </p:sp>
      <p:sp>
        <p:nvSpPr>
          <p:cNvPr id="14" name="Freeform 5">
            <a:extLst>
              <a:ext uri="{FF2B5EF4-FFF2-40B4-BE49-F238E27FC236}">
                <a16:creationId xmlns:a16="http://schemas.microsoft.com/office/drawing/2014/main" id="{87DB9AB2-E649-9323-9130-E505B56BF3A7}"/>
              </a:ext>
            </a:extLst>
          </p:cNvPr>
          <p:cNvSpPr/>
          <p:nvPr/>
        </p:nvSpPr>
        <p:spPr>
          <a:xfrm>
            <a:off x="20131267"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8" name="Freeform 6">
            <a:extLst>
              <a:ext uri="{FF2B5EF4-FFF2-40B4-BE49-F238E27FC236}">
                <a16:creationId xmlns:a16="http://schemas.microsoft.com/office/drawing/2014/main" id="{08C63940-E4DC-8E2F-3985-C7FECD8B27D9}"/>
              </a:ext>
            </a:extLst>
          </p:cNvPr>
          <p:cNvSpPr/>
          <p:nvPr/>
        </p:nvSpPr>
        <p:spPr>
          <a:xfrm>
            <a:off x="23110768" y="7884551"/>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7">
            <a:extLst>
              <a:ext uri="{FF2B5EF4-FFF2-40B4-BE49-F238E27FC236}">
                <a16:creationId xmlns:a16="http://schemas.microsoft.com/office/drawing/2014/main" id="{6AC99FE4-38CE-4D48-5F9D-D7D2266F6126}"/>
              </a:ext>
            </a:extLst>
          </p:cNvPr>
          <p:cNvSpPr/>
          <p:nvPr/>
        </p:nvSpPr>
        <p:spPr>
          <a:xfrm>
            <a:off x="25599869"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408130" y="5475619"/>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454690" y="-460057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45541" y="711327"/>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WHAT IS IP</a:t>
            </a:r>
          </a:p>
        </p:txBody>
      </p:sp>
      <p:sp>
        <p:nvSpPr>
          <p:cNvPr id="5" name="TextBox 5"/>
          <p:cNvSpPr txBox="1"/>
          <p:nvPr/>
        </p:nvSpPr>
        <p:spPr>
          <a:xfrm>
            <a:off x="750694" y="2274242"/>
            <a:ext cx="16230600" cy="1434639"/>
          </a:xfrm>
          <a:prstGeom prst="rect">
            <a:avLst/>
          </a:prstGeom>
        </p:spPr>
        <p:txBody>
          <a:bodyPr lIns="0" tIns="0" rIns="0" bIns="0" rtlCol="0" anchor="t">
            <a:spAutoFit/>
          </a:bodyPr>
          <a:lstStyle/>
          <a:p>
            <a:pPr algn="ctr">
              <a:lnSpc>
                <a:spcPts val="3875"/>
              </a:lnSpc>
              <a:spcBef>
                <a:spcPct val="0"/>
              </a:spcBef>
            </a:pPr>
            <a:r>
              <a:rPr lang="en-US" sz="2768">
                <a:solidFill>
                  <a:srgbClr val="FFFFFF"/>
                </a:solidFill>
                <a:latin typeface="Canva Sans"/>
                <a:ea typeface="Canva Sans"/>
                <a:cs typeface="Canva Sans"/>
                <a:sym typeface="Canva Sans"/>
              </a:rPr>
              <a:t>An IP address (Internet Protocol address) is a unique identifier assigned to each device connected to a network (like the internet). It helps in locating and identifying devices, allowing them to communicate with each other.</a:t>
            </a:r>
          </a:p>
        </p:txBody>
      </p:sp>
      <p:sp>
        <p:nvSpPr>
          <p:cNvPr id="6" name="TextBox 6"/>
          <p:cNvSpPr txBox="1"/>
          <p:nvPr/>
        </p:nvSpPr>
        <p:spPr>
          <a:xfrm>
            <a:off x="1028700" y="4002625"/>
            <a:ext cx="16734625" cy="5883235"/>
          </a:xfrm>
          <a:prstGeom prst="rect">
            <a:avLst/>
          </a:prstGeom>
        </p:spPr>
        <p:txBody>
          <a:bodyPr lIns="0" tIns="0" rIns="0" bIns="0" rtlCol="0" anchor="t">
            <a:spAutoFit/>
          </a:bodyPr>
          <a:lstStyle/>
          <a:p>
            <a:pPr algn="l">
              <a:lnSpc>
                <a:spcPts val="4132"/>
              </a:lnSpc>
            </a:pPr>
            <a:r>
              <a:rPr lang="en-US" sz="2951">
                <a:solidFill>
                  <a:srgbClr val="FFFFFF"/>
                </a:solidFill>
                <a:latin typeface="Canva Sans"/>
                <a:ea typeface="Canva Sans"/>
                <a:cs typeface="Canva Sans"/>
                <a:sym typeface="Canva Sans"/>
              </a:rPr>
              <a:t>Types of IPs</a:t>
            </a:r>
          </a:p>
          <a:p>
            <a:pPr marL="550887" lvl="1" indent="-275443" algn="l">
              <a:lnSpc>
                <a:spcPts val="3572"/>
              </a:lnSpc>
              <a:buAutoNum type="arabicPeriod"/>
            </a:pPr>
            <a:r>
              <a:rPr lang="en-US" sz="2551">
                <a:solidFill>
                  <a:srgbClr val="FFFFFF"/>
                </a:solidFill>
                <a:latin typeface="Canva Sans"/>
                <a:ea typeface="Canva Sans"/>
                <a:cs typeface="Canva Sans"/>
                <a:sym typeface="Canva Sans"/>
              </a:rPr>
              <a:t> IP V4 - format: 32-bit address, written as four octets (e.g., 192.168.1.1).</a:t>
            </a:r>
          </a:p>
          <a:p>
            <a:pPr algn="l">
              <a:lnSpc>
                <a:spcPts val="3572"/>
              </a:lnSpc>
            </a:pPr>
            <a:r>
              <a:rPr lang="en-US" sz="2551">
                <a:solidFill>
                  <a:srgbClr val="FFFFFF"/>
                </a:solidFill>
                <a:latin typeface="Canva Sans"/>
                <a:ea typeface="Canva Sans"/>
                <a:cs typeface="Canva Sans"/>
                <a:sym typeface="Canva Sans"/>
              </a:rPr>
              <a:t>                      Range: From 0.0.0.0 to 255.255.255.255.</a:t>
            </a:r>
          </a:p>
          <a:p>
            <a:pPr algn="l">
              <a:lnSpc>
                <a:spcPts val="3572"/>
              </a:lnSpc>
            </a:pPr>
            <a:r>
              <a:rPr lang="en-US" sz="2551">
                <a:solidFill>
                  <a:srgbClr val="FFFFFF"/>
                </a:solidFill>
                <a:latin typeface="Canva Sans"/>
                <a:ea typeface="Canva Sans"/>
                <a:cs typeface="Canva Sans"/>
                <a:sym typeface="Canva Sans"/>
              </a:rPr>
              <a:t>                      Total Addresses: Approximately 4.3 billion unique addresses.</a:t>
            </a:r>
          </a:p>
          <a:p>
            <a:pPr algn="l">
              <a:lnSpc>
                <a:spcPts val="3572"/>
              </a:lnSpc>
            </a:pPr>
            <a:r>
              <a:rPr lang="en-US" sz="2551">
                <a:solidFill>
                  <a:srgbClr val="FFFFFF"/>
                </a:solidFill>
                <a:latin typeface="Canva Sans"/>
                <a:ea typeface="Canva Sans"/>
                <a:cs typeface="Canva Sans"/>
                <a:sym typeface="Canva Sans"/>
              </a:rPr>
              <a:t>                      Usage: Most commonly used in most networks today but is running out due to the increasing                                                                                                                                       </a:t>
            </a:r>
          </a:p>
          <a:p>
            <a:pPr algn="l">
              <a:lnSpc>
                <a:spcPts val="3572"/>
              </a:lnSpc>
            </a:pPr>
            <a:endParaRPr lang="en-US" sz="2551">
              <a:solidFill>
                <a:srgbClr val="FFFFFF"/>
              </a:solidFill>
              <a:latin typeface="Canva Sans"/>
              <a:ea typeface="Canva Sans"/>
              <a:cs typeface="Canva Sans"/>
              <a:sym typeface="Canva Sans"/>
            </a:endParaRPr>
          </a:p>
          <a:p>
            <a:pPr marL="550887" lvl="1" indent="-275443" algn="l">
              <a:lnSpc>
                <a:spcPts val="3572"/>
              </a:lnSpc>
              <a:buFont typeface="Arial"/>
              <a:buChar char="•"/>
            </a:pPr>
            <a:r>
              <a:rPr lang="en-US" sz="2551">
                <a:solidFill>
                  <a:srgbClr val="FFFFFF"/>
                </a:solidFill>
                <a:latin typeface="Canva Sans"/>
                <a:ea typeface="Canva Sans"/>
                <a:cs typeface="Canva Sans"/>
                <a:sym typeface="Canva Sans"/>
              </a:rPr>
              <a:t> 2. IP V6 - Format: 128-bit address, written as eight groups of four hexadecimal digits .</a:t>
            </a:r>
          </a:p>
          <a:p>
            <a:pPr algn="l">
              <a:lnSpc>
                <a:spcPts val="3572"/>
              </a:lnSpc>
            </a:pPr>
            <a:r>
              <a:rPr lang="en-US" sz="2551">
                <a:solidFill>
                  <a:srgbClr val="FFFFFF"/>
                </a:solidFill>
                <a:latin typeface="Canva Sans"/>
                <a:ea typeface="Canva Sans"/>
                <a:cs typeface="Canva Sans"/>
                <a:sym typeface="Canva Sans"/>
              </a:rPr>
              <a:t>                          Range: A much larger address space than IPv4.</a:t>
            </a:r>
          </a:p>
          <a:p>
            <a:pPr marL="550887" lvl="1" indent="-275443" algn="l">
              <a:lnSpc>
                <a:spcPts val="3572"/>
              </a:lnSpc>
              <a:buFont typeface="Arial"/>
              <a:buChar char="•"/>
            </a:pPr>
            <a:r>
              <a:rPr lang="en-US" sz="2551">
                <a:solidFill>
                  <a:srgbClr val="FFFFFF"/>
                </a:solidFill>
                <a:latin typeface="Canva Sans"/>
                <a:ea typeface="Canva Sans"/>
                <a:cs typeface="Canva Sans"/>
                <a:sym typeface="Canva Sans"/>
              </a:rPr>
              <a:t>                   Total Addresses: Approximately 340 undecillion (3.4×10^38) addresses, ensuring a virtually                                                                               |                  unlimited number of devices.</a:t>
            </a:r>
          </a:p>
          <a:p>
            <a:pPr marL="550887" lvl="1" indent="-275443" algn="l">
              <a:lnSpc>
                <a:spcPts val="3572"/>
              </a:lnSpc>
              <a:buFont typeface="Arial"/>
              <a:buChar char="•"/>
            </a:pPr>
            <a:r>
              <a:rPr lang="en-US" sz="2551">
                <a:solidFill>
                  <a:srgbClr val="FFFFFF"/>
                </a:solidFill>
                <a:latin typeface="Canva Sans"/>
                <a:ea typeface="Canva Sans"/>
                <a:cs typeface="Canva Sans"/>
                <a:sym typeface="Canva Sans"/>
              </a:rPr>
              <a:t>                    Usage: Designed to replace IPv4 and address the limitations of IPv4, especially as the number   |                   connected devices grows.</a:t>
            </a:r>
          </a:p>
          <a:p>
            <a:pPr algn="l">
              <a:lnSpc>
                <a:spcPts val="3572"/>
              </a:lnSpc>
              <a:spcBef>
                <a:spcPct val="0"/>
              </a:spcBef>
            </a:pPr>
            <a:endParaRPr lang="en-US" sz="2551">
              <a:solidFill>
                <a:srgbClr val="FFFFFF"/>
              </a:solidFill>
              <a:latin typeface="Canva Sans"/>
              <a:ea typeface="Canva Sans"/>
              <a:cs typeface="Canva Sans"/>
              <a:sym typeface="Canva Sans"/>
            </a:endParaRPr>
          </a:p>
        </p:txBody>
      </p:sp>
      <p:sp>
        <p:nvSpPr>
          <p:cNvPr id="7" name="Freeform 7">
            <a:extLst>
              <a:ext uri="{FF2B5EF4-FFF2-40B4-BE49-F238E27FC236}">
                <a16:creationId xmlns:a16="http://schemas.microsoft.com/office/drawing/2014/main" id="{A0E071A0-2EA9-EF6A-6AE8-2103FBC377EE}"/>
              </a:ext>
            </a:extLst>
          </p:cNvPr>
          <p:cNvSpPr/>
          <p:nvPr/>
        </p:nvSpPr>
        <p:spPr>
          <a:xfrm>
            <a:off x="21142755" y="468630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w="57150" cap="rnd">
            <a:solidFill>
              <a:srgbClr val="FBF8FA"/>
            </a:solidFill>
            <a:prstDash val="solid"/>
            <a:round/>
          </a:ln>
        </p:spPr>
        <p:txBody>
          <a:bodyPr/>
          <a:lstStyle/>
          <a:p>
            <a:endParaRPr lang="en-IN" dirty="0"/>
          </a:p>
        </p:txBody>
      </p:sp>
      <p:sp>
        <p:nvSpPr>
          <p:cNvPr id="8" name="Freeform 8">
            <a:extLst>
              <a:ext uri="{FF2B5EF4-FFF2-40B4-BE49-F238E27FC236}">
                <a16:creationId xmlns:a16="http://schemas.microsoft.com/office/drawing/2014/main" id="{DE37CC76-562D-609D-4719-DA39736CA408}"/>
              </a:ext>
            </a:extLst>
          </p:cNvPr>
          <p:cNvSpPr/>
          <p:nvPr/>
        </p:nvSpPr>
        <p:spPr>
          <a:xfrm>
            <a:off x="27289397" y="7705726"/>
            <a:ext cx="3568654" cy="4114800"/>
          </a:xfrm>
          <a:custGeom>
            <a:avLst/>
            <a:gdLst/>
            <a:ahLst/>
            <a:cxnLst/>
            <a:rect l="l" t="t" r="r" b="b"/>
            <a:pathLst>
              <a:path w="3568654" h="4114800">
                <a:moveTo>
                  <a:pt x="0" y="0"/>
                </a:moveTo>
                <a:lnTo>
                  <a:pt x="3568654" y="0"/>
                </a:lnTo>
                <a:lnTo>
                  <a:pt x="356865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9" name="Freeform 9">
            <a:extLst>
              <a:ext uri="{FF2B5EF4-FFF2-40B4-BE49-F238E27FC236}">
                <a16:creationId xmlns:a16="http://schemas.microsoft.com/office/drawing/2014/main" id="{84510978-221C-28A5-F809-03F7EE324B65}"/>
              </a:ext>
            </a:extLst>
          </p:cNvPr>
          <p:cNvSpPr/>
          <p:nvPr/>
        </p:nvSpPr>
        <p:spPr>
          <a:xfrm>
            <a:off x="31556833" y="6809362"/>
            <a:ext cx="5390642" cy="2068948"/>
          </a:xfrm>
          <a:custGeom>
            <a:avLst/>
            <a:gdLst/>
            <a:ahLst/>
            <a:cxnLst/>
            <a:rect l="l" t="t" r="r" b="b"/>
            <a:pathLst>
              <a:path w="5390642" h="2068948">
                <a:moveTo>
                  <a:pt x="0" y="0"/>
                </a:moveTo>
                <a:lnTo>
                  <a:pt x="5390642" y="0"/>
                </a:lnTo>
                <a:lnTo>
                  <a:pt x="5390642" y="2068948"/>
                </a:lnTo>
                <a:lnTo>
                  <a:pt x="0" y="20689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4">
            <a:extLst>
              <a:ext uri="{FF2B5EF4-FFF2-40B4-BE49-F238E27FC236}">
                <a16:creationId xmlns:a16="http://schemas.microsoft.com/office/drawing/2014/main" id="{013A701C-7676-01E7-8F26-154000282044}"/>
              </a:ext>
            </a:extLst>
          </p:cNvPr>
          <p:cNvSpPr txBox="1"/>
          <p:nvPr/>
        </p:nvSpPr>
        <p:spPr>
          <a:xfrm>
            <a:off x="24890443" y="-627989"/>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UDP</a:t>
            </a:r>
          </a:p>
        </p:txBody>
      </p:sp>
      <p:sp>
        <p:nvSpPr>
          <p:cNvPr id="11" name="AutoShape 5">
            <a:extLst>
              <a:ext uri="{FF2B5EF4-FFF2-40B4-BE49-F238E27FC236}">
                <a16:creationId xmlns:a16="http://schemas.microsoft.com/office/drawing/2014/main" id="{D96B879A-C098-35AD-E412-AF78128509E6}"/>
              </a:ext>
            </a:extLst>
          </p:cNvPr>
          <p:cNvSpPr/>
          <p:nvPr/>
        </p:nvSpPr>
        <p:spPr>
          <a:xfrm>
            <a:off x="22332391" y="3477638"/>
            <a:ext cx="16177347"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12" name="AutoShape 6">
            <a:extLst>
              <a:ext uri="{FF2B5EF4-FFF2-40B4-BE49-F238E27FC236}">
                <a16:creationId xmlns:a16="http://schemas.microsoft.com/office/drawing/2014/main" id="{4F400EF5-A372-DAFD-381B-2F5615C00A58}"/>
              </a:ext>
            </a:extLst>
          </p:cNvPr>
          <p:cNvSpPr/>
          <p:nvPr/>
        </p:nvSpPr>
        <p:spPr>
          <a:xfrm>
            <a:off x="25824681" y="982552"/>
            <a:ext cx="16177347"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13" name="TextBox 10">
            <a:extLst>
              <a:ext uri="{FF2B5EF4-FFF2-40B4-BE49-F238E27FC236}">
                <a16:creationId xmlns:a16="http://schemas.microsoft.com/office/drawing/2014/main" id="{471BFEE3-7590-CED4-0F29-84808DC85C67}"/>
              </a:ext>
            </a:extLst>
          </p:cNvPr>
          <p:cNvSpPr txBox="1"/>
          <p:nvPr/>
        </p:nvSpPr>
        <p:spPr>
          <a:xfrm>
            <a:off x="25003898" y="1163527"/>
            <a:ext cx="16719415" cy="1920414"/>
          </a:xfrm>
          <a:prstGeom prst="rect">
            <a:avLst/>
          </a:prstGeom>
        </p:spPr>
        <p:txBody>
          <a:bodyPr lIns="0" tIns="0" rIns="0" bIns="0" rtlCol="0" anchor="t">
            <a:spAutoFit/>
          </a:bodyPr>
          <a:lstStyle/>
          <a:p>
            <a:pPr algn="l">
              <a:lnSpc>
                <a:spcPts val="3875"/>
              </a:lnSpc>
              <a:spcBef>
                <a:spcPct val="0"/>
              </a:spcBef>
            </a:pPr>
            <a:r>
              <a:rPr lang="en-US" sz="2768">
                <a:solidFill>
                  <a:srgbClr val="FFFFFF"/>
                </a:solidFill>
                <a:latin typeface="Canva Sans"/>
                <a:ea typeface="Canva Sans"/>
                <a:cs typeface="Canva Sans"/>
                <a:sym typeface="Canva Sans"/>
              </a:rPr>
              <a:t>UDP (User Datagram Protocol) is a communication protocol used for transmitting data over a network. Unlike TCP, UDP does not ensure reliable delivery, ordering, or error-checking. It sends data in "datagrams" and leaves the responsibility of ensuring accuracy to the application. This makes UDP faster and more efficient, especially for real-time applications where speed is critical.</a:t>
            </a:r>
          </a:p>
        </p:txBody>
      </p:sp>
      <p:sp>
        <p:nvSpPr>
          <p:cNvPr id="14" name="Freeform 12">
            <a:extLst>
              <a:ext uri="{FF2B5EF4-FFF2-40B4-BE49-F238E27FC236}">
                <a16:creationId xmlns:a16="http://schemas.microsoft.com/office/drawing/2014/main" id="{E7CD1EBD-17F7-1489-D8D0-4FD079D44824}"/>
              </a:ext>
            </a:extLst>
          </p:cNvPr>
          <p:cNvSpPr/>
          <p:nvPr/>
        </p:nvSpPr>
        <p:spPr>
          <a:xfrm>
            <a:off x="-2907428" y="11093447"/>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3">
            <a:extLst>
              <a:ext uri="{FF2B5EF4-FFF2-40B4-BE49-F238E27FC236}">
                <a16:creationId xmlns:a16="http://schemas.microsoft.com/office/drawing/2014/main" id="{D22257BD-C293-AC25-16E7-4358EEDCF48A}"/>
              </a:ext>
            </a:extLst>
          </p:cNvPr>
          <p:cNvSpPr/>
          <p:nvPr/>
        </p:nvSpPr>
        <p:spPr>
          <a:xfrm>
            <a:off x="8736152" y="11093447"/>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4">
            <a:extLst>
              <a:ext uri="{FF2B5EF4-FFF2-40B4-BE49-F238E27FC236}">
                <a16:creationId xmlns:a16="http://schemas.microsoft.com/office/drawing/2014/main" id="{3C9E30A1-342C-17EB-DC75-BD2F97A6B1DA}"/>
              </a:ext>
            </a:extLst>
          </p:cNvPr>
          <p:cNvSpPr/>
          <p:nvPr/>
        </p:nvSpPr>
        <p:spPr>
          <a:xfrm>
            <a:off x="2878385" y="11093447"/>
            <a:ext cx="5857767" cy="1118301"/>
          </a:xfrm>
          <a:custGeom>
            <a:avLst/>
            <a:gdLst/>
            <a:ahLst/>
            <a:cxnLst/>
            <a:rect l="l" t="t" r="r" b="b"/>
            <a:pathLst>
              <a:path w="5857767" h="1118301">
                <a:moveTo>
                  <a:pt x="0" y="0"/>
                </a:moveTo>
                <a:lnTo>
                  <a:pt x="5857767" y="0"/>
                </a:lnTo>
                <a:lnTo>
                  <a:pt x="5857767" y="1118301"/>
                </a:lnTo>
                <a:lnTo>
                  <a:pt x="0" y="1118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5">
            <a:extLst>
              <a:ext uri="{FF2B5EF4-FFF2-40B4-BE49-F238E27FC236}">
                <a16:creationId xmlns:a16="http://schemas.microsoft.com/office/drawing/2014/main" id="{A004C6FD-2233-D474-20D5-F44F37ACB363}"/>
              </a:ext>
            </a:extLst>
          </p:cNvPr>
          <p:cNvSpPr/>
          <p:nvPr/>
        </p:nvSpPr>
        <p:spPr>
          <a:xfrm>
            <a:off x="-8765196" y="11150325"/>
            <a:ext cx="5857767" cy="1118301"/>
          </a:xfrm>
          <a:custGeom>
            <a:avLst/>
            <a:gdLst/>
            <a:ahLst/>
            <a:cxnLst/>
            <a:rect l="l" t="t" r="r" b="b"/>
            <a:pathLst>
              <a:path w="5857767" h="1118301">
                <a:moveTo>
                  <a:pt x="0" y="0"/>
                </a:moveTo>
                <a:lnTo>
                  <a:pt x="5857768" y="0"/>
                </a:lnTo>
                <a:lnTo>
                  <a:pt x="5857768" y="1118301"/>
                </a:lnTo>
                <a:lnTo>
                  <a:pt x="0" y="11183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4">
            <a:extLst>
              <a:ext uri="{FF2B5EF4-FFF2-40B4-BE49-F238E27FC236}">
                <a16:creationId xmlns:a16="http://schemas.microsoft.com/office/drawing/2014/main" id="{643604DF-EE82-C8CE-8B35-ABD73B38F0A5}"/>
              </a:ext>
            </a:extLst>
          </p:cNvPr>
          <p:cNvSpPr/>
          <p:nvPr/>
        </p:nvSpPr>
        <p:spPr>
          <a:xfrm>
            <a:off x="-6221798" y="6364727"/>
            <a:ext cx="4496503" cy="3822028"/>
          </a:xfrm>
          <a:custGeom>
            <a:avLst/>
            <a:gdLst/>
            <a:ahLst/>
            <a:cxnLst/>
            <a:rect l="l" t="t" r="r" b="b"/>
            <a:pathLst>
              <a:path w="4496503" h="3822028">
                <a:moveTo>
                  <a:pt x="0" y="0"/>
                </a:moveTo>
                <a:lnTo>
                  <a:pt x="4496503" y="0"/>
                </a:lnTo>
                <a:lnTo>
                  <a:pt x="4496503" y="3822028"/>
                </a:lnTo>
                <a:lnTo>
                  <a:pt x="0" y="3822028"/>
                </a:lnTo>
                <a:lnTo>
                  <a:pt x="0" y="0"/>
                </a:lnTo>
                <a:close/>
              </a:path>
            </a:pathLst>
          </a:custGeom>
          <a:blipFill>
            <a:blip r:embed="rId12"/>
            <a:stretch>
              <a:fillRect/>
            </a:stretch>
          </a:blipFill>
        </p:spPr>
      </p:sp>
      <p:sp>
        <p:nvSpPr>
          <p:cNvPr id="19" name="Freeform 5">
            <a:extLst>
              <a:ext uri="{FF2B5EF4-FFF2-40B4-BE49-F238E27FC236}">
                <a16:creationId xmlns:a16="http://schemas.microsoft.com/office/drawing/2014/main" id="{B3DD26B6-0065-419F-6A8D-DAA7EE6A0D48}"/>
              </a:ext>
            </a:extLst>
          </p:cNvPr>
          <p:cNvSpPr/>
          <p:nvPr/>
        </p:nvSpPr>
        <p:spPr>
          <a:xfrm>
            <a:off x="20131267"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6">
            <a:extLst>
              <a:ext uri="{FF2B5EF4-FFF2-40B4-BE49-F238E27FC236}">
                <a16:creationId xmlns:a16="http://schemas.microsoft.com/office/drawing/2014/main" id="{A5EB69EB-7EAF-541D-FBDF-B104BE0A4440}"/>
              </a:ext>
            </a:extLst>
          </p:cNvPr>
          <p:cNvSpPr/>
          <p:nvPr/>
        </p:nvSpPr>
        <p:spPr>
          <a:xfrm>
            <a:off x="23110768" y="7884551"/>
            <a:ext cx="1689528" cy="1398183"/>
          </a:xfrm>
          <a:custGeom>
            <a:avLst/>
            <a:gdLst/>
            <a:ahLst/>
            <a:cxnLst/>
            <a:rect l="l" t="t" r="r" b="b"/>
            <a:pathLst>
              <a:path w="1689528" h="1398183">
                <a:moveTo>
                  <a:pt x="0" y="0"/>
                </a:moveTo>
                <a:lnTo>
                  <a:pt x="1689529" y="0"/>
                </a:lnTo>
                <a:lnTo>
                  <a:pt x="1689529" y="1398183"/>
                </a:lnTo>
                <a:lnTo>
                  <a:pt x="0" y="13981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7">
            <a:extLst>
              <a:ext uri="{FF2B5EF4-FFF2-40B4-BE49-F238E27FC236}">
                <a16:creationId xmlns:a16="http://schemas.microsoft.com/office/drawing/2014/main" id="{36AD4CD7-36AD-2016-4206-D419E45FA0E1}"/>
              </a:ext>
            </a:extLst>
          </p:cNvPr>
          <p:cNvSpPr/>
          <p:nvPr/>
        </p:nvSpPr>
        <p:spPr>
          <a:xfrm>
            <a:off x="25599869" y="5809237"/>
            <a:ext cx="1689528" cy="1398183"/>
          </a:xfrm>
          <a:custGeom>
            <a:avLst/>
            <a:gdLst/>
            <a:ahLst/>
            <a:cxnLst/>
            <a:rect l="l" t="t" r="r" b="b"/>
            <a:pathLst>
              <a:path w="1689528" h="1398183">
                <a:moveTo>
                  <a:pt x="0" y="0"/>
                </a:moveTo>
                <a:lnTo>
                  <a:pt x="1689528" y="0"/>
                </a:lnTo>
                <a:lnTo>
                  <a:pt x="1689528" y="1398183"/>
                </a:lnTo>
                <a:lnTo>
                  <a:pt x="0" y="13981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8">
            <a:extLst>
              <a:ext uri="{FF2B5EF4-FFF2-40B4-BE49-F238E27FC236}">
                <a16:creationId xmlns:a16="http://schemas.microsoft.com/office/drawing/2014/main" id="{67DA0070-21DA-5F01-FC70-A091CA7C1872}"/>
              </a:ext>
            </a:extLst>
          </p:cNvPr>
          <p:cNvSpPr/>
          <p:nvPr/>
        </p:nvSpPr>
        <p:spPr>
          <a:xfrm>
            <a:off x="23319712" y="5872508"/>
            <a:ext cx="1271641" cy="1271641"/>
          </a:xfrm>
          <a:custGeom>
            <a:avLst/>
            <a:gdLst/>
            <a:ahLst/>
            <a:cxnLst/>
            <a:rect l="l" t="t" r="r" b="b"/>
            <a:pathLst>
              <a:path w="1271641" h="1271641">
                <a:moveTo>
                  <a:pt x="0" y="0"/>
                </a:moveTo>
                <a:lnTo>
                  <a:pt x="1271641" y="0"/>
                </a:lnTo>
                <a:lnTo>
                  <a:pt x="1271641" y="1271641"/>
                </a:lnTo>
                <a:lnTo>
                  <a:pt x="0" y="12716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TextBox 2">
            <a:extLst>
              <a:ext uri="{FF2B5EF4-FFF2-40B4-BE49-F238E27FC236}">
                <a16:creationId xmlns:a16="http://schemas.microsoft.com/office/drawing/2014/main" id="{E35F7EDF-188E-FC67-F3F1-6BB42C2A32A5}"/>
              </a:ext>
            </a:extLst>
          </p:cNvPr>
          <p:cNvSpPr txBox="1"/>
          <p:nvPr/>
        </p:nvSpPr>
        <p:spPr>
          <a:xfrm>
            <a:off x="3883763" y="-1480957"/>
            <a:ext cx="9559204"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TYPES OF NETWORK</a:t>
            </a:r>
          </a:p>
        </p:txBody>
      </p:sp>
      <p:sp>
        <p:nvSpPr>
          <p:cNvPr id="24" name="AutoShape 9">
            <a:extLst>
              <a:ext uri="{FF2B5EF4-FFF2-40B4-BE49-F238E27FC236}">
                <a16:creationId xmlns:a16="http://schemas.microsoft.com/office/drawing/2014/main" id="{5626F4A8-5A95-1711-2130-FEAF5E3E0EE5}"/>
              </a:ext>
            </a:extLst>
          </p:cNvPr>
          <p:cNvSpPr/>
          <p:nvPr/>
        </p:nvSpPr>
        <p:spPr>
          <a:xfrm>
            <a:off x="21821348" y="6591300"/>
            <a:ext cx="1498917" cy="0"/>
          </a:xfrm>
          <a:prstGeom prst="line">
            <a:avLst/>
          </a:prstGeom>
          <a:ln w="38100" cap="flat">
            <a:solidFill>
              <a:srgbClr val="FFFFFF"/>
            </a:solidFill>
            <a:prstDash val="sysDash"/>
            <a:headEnd type="none" w="sm" len="sm"/>
            <a:tailEnd type="none" w="sm" len="sm"/>
          </a:ln>
        </p:spPr>
      </p:sp>
      <p:sp>
        <p:nvSpPr>
          <p:cNvPr id="25" name="AutoShape 10">
            <a:extLst>
              <a:ext uri="{FF2B5EF4-FFF2-40B4-BE49-F238E27FC236}">
                <a16:creationId xmlns:a16="http://schemas.microsoft.com/office/drawing/2014/main" id="{509B4B92-7DBC-F7E2-F5F7-0F850281226B}"/>
              </a:ext>
            </a:extLst>
          </p:cNvPr>
          <p:cNvSpPr/>
          <p:nvPr/>
        </p:nvSpPr>
        <p:spPr>
          <a:xfrm>
            <a:off x="23956086" y="7227120"/>
            <a:ext cx="0" cy="740402"/>
          </a:xfrm>
          <a:prstGeom prst="line">
            <a:avLst/>
          </a:prstGeom>
          <a:ln w="38100" cap="flat">
            <a:solidFill>
              <a:srgbClr val="FFFFFF"/>
            </a:solidFill>
            <a:prstDash val="sysDash"/>
            <a:headEnd type="none" w="sm" len="sm"/>
            <a:tailEnd type="none" w="sm" len="sm"/>
          </a:ln>
        </p:spPr>
      </p:sp>
      <p:sp>
        <p:nvSpPr>
          <p:cNvPr id="26" name="AutoShape 11">
            <a:extLst>
              <a:ext uri="{FF2B5EF4-FFF2-40B4-BE49-F238E27FC236}">
                <a16:creationId xmlns:a16="http://schemas.microsoft.com/office/drawing/2014/main" id="{C91EFDCB-E873-9FEB-87D3-08EBF241AA96}"/>
              </a:ext>
            </a:extLst>
          </p:cNvPr>
          <p:cNvSpPr/>
          <p:nvPr/>
        </p:nvSpPr>
        <p:spPr>
          <a:xfrm>
            <a:off x="24591906" y="6591300"/>
            <a:ext cx="1008516" cy="0"/>
          </a:xfrm>
          <a:prstGeom prst="line">
            <a:avLst/>
          </a:prstGeom>
          <a:ln w="38100" cap="flat">
            <a:solidFill>
              <a:srgbClr val="FFFFFF"/>
            </a:solidFill>
            <a:prstDash val="sysDash"/>
            <a:headEnd type="none" w="sm" len="sm"/>
            <a:tailEnd type="none" w="sm" len="sm"/>
          </a:ln>
        </p:spPr>
      </p:sp>
      <p:sp>
        <p:nvSpPr>
          <p:cNvPr id="27" name="Freeform 6">
            <a:extLst>
              <a:ext uri="{FF2B5EF4-FFF2-40B4-BE49-F238E27FC236}">
                <a16:creationId xmlns:a16="http://schemas.microsoft.com/office/drawing/2014/main" id="{01890B1C-C752-2DC4-B422-08D74651C795}"/>
              </a:ext>
            </a:extLst>
          </p:cNvPr>
          <p:cNvSpPr/>
          <p:nvPr/>
        </p:nvSpPr>
        <p:spPr>
          <a:xfrm>
            <a:off x="-7560466" y="-410804"/>
            <a:ext cx="2193209" cy="2193209"/>
          </a:xfrm>
          <a:custGeom>
            <a:avLst/>
            <a:gdLst/>
            <a:ahLst/>
            <a:cxnLst/>
            <a:rect l="l" t="t" r="r" b="b"/>
            <a:pathLst>
              <a:path w="2193209" h="2193209">
                <a:moveTo>
                  <a:pt x="0" y="0"/>
                </a:moveTo>
                <a:lnTo>
                  <a:pt x="2193209" y="0"/>
                </a:lnTo>
                <a:lnTo>
                  <a:pt x="2193209" y="2193208"/>
                </a:lnTo>
                <a:lnTo>
                  <a:pt x="0" y="2193208"/>
                </a:lnTo>
                <a:lnTo>
                  <a:pt x="0" y="0"/>
                </a:lnTo>
                <a:close/>
              </a:path>
            </a:pathLst>
          </a:custGeom>
          <a:blipFill>
            <a:blip r:embed="rId17"/>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1530</Words>
  <Application>Microsoft Office PowerPoint</Application>
  <PresentationFormat>Custom</PresentationFormat>
  <Paragraphs>124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Poppins</vt:lpstr>
      <vt:lpstr>Arial</vt:lpstr>
      <vt:lpstr>Impact</vt:lpstr>
      <vt:lpstr>Calibri</vt:lpstr>
      <vt:lpstr>Anton</vt:lpstr>
      <vt:lpstr>Poppins Italics</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Black and White Modern Tech Company Presentation</dc:title>
  <dc:creator>paris Kulkarni</dc:creator>
  <cp:lastModifiedBy>paris Kulkarni</cp:lastModifiedBy>
  <cp:revision>3</cp:revision>
  <dcterms:created xsi:type="dcterms:W3CDTF">2006-08-16T00:00:00Z</dcterms:created>
  <dcterms:modified xsi:type="dcterms:W3CDTF">2025-05-10T16:39:37Z</dcterms:modified>
  <dc:identifier>DAGluXyA248</dc:identifier>
</cp:coreProperties>
</file>